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Lst>
  <p:notesMasterIdLst>
    <p:notesMasterId r:id="rId24"/>
  </p:notesMasterIdLst>
  <p:sldIdLst>
    <p:sldId id="256" r:id="rId2"/>
    <p:sldId id="277" r:id="rId3"/>
    <p:sldId id="276"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75" r:id="rId19"/>
    <p:sldId id="292" r:id="rId20"/>
    <p:sldId id="293" r:id="rId21"/>
    <p:sldId id="294" r:id="rId22"/>
    <p:sldId id="295"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p:cViewPr varScale="1">
        <p:scale>
          <a:sx n="170" d="100"/>
          <a:sy n="170" d="100"/>
        </p:scale>
        <p:origin x="-752"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85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1AC906-3BAC-47F4-8BE7-464D2EC8C716}" type="datetimeFigureOut">
              <a:rPr lang="en-US" smtClean="0"/>
              <a:pPr/>
              <a:t>12/6/15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D0D29D-56A5-4938-B185-6A514701894A}" type="slidenum">
              <a:rPr lang="en-US" smtClean="0"/>
              <a:pPr/>
              <a:t>‹#›</a:t>
            </a:fld>
            <a:endParaRPr lang="en-US" dirty="0"/>
          </a:p>
        </p:txBody>
      </p:sp>
    </p:spTree>
    <p:extLst>
      <p:ext uri="{BB962C8B-B14F-4D97-AF65-F5344CB8AC3E}">
        <p14:creationId xmlns:p14="http://schemas.microsoft.com/office/powerpoint/2010/main" val="2400738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10" name="Picture 9" descr="paperBackingColor.jpg"/>
          <p:cNvPicPr>
            <a:picLocks noChangeAspect="1"/>
          </p:cNvPicPr>
          <p:nvPr/>
        </p:nvPicPr>
        <p:blipFill>
          <a:blip r:embed="rId2"/>
          <a:srcRect l="469" t="13915"/>
          <a:stretch>
            <a:fillRect/>
          </a:stretch>
        </p:blipFill>
        <p:spPr>
          <a:xfrm>
            <a:off x="1613903" y="524436"/>
            <a:ext cx="5916194" cy="2878270"/>
          </a:xfrm>
          <a:prstGeom prst="rect">
            <a:avLst/>
          </a:prstGeom>
          <a:solidFill>
            <a:srgbClr val="FFFFFF">
              <a:shade val="85000"/>
            </a:srgbClr>
          </a:solidFill>
          <a:ln w="22225" cap="sq">
            <a:solidFill>
              <a:srgbClr val="FDFDFD"/>
            </a:solidFill>
            <a:miter lim="800000"/>
          </a:ln>
          <a:effectLst>
            <a:outerShdw blurRad="57150" dist="37500" dir="7560000" sy="98000" kx="80000" ky="63000" algn="tl" rotWithShape="0">
              <a:srgbClr val="000000">
                <a:alpha val="20000"/>
              </a:srgbClr>
            </a:outerShdw>
          </a:effectLst>
          <a:scene3d>
            <a:camera prst="orthographicFront"/>
            <a:lightRig rig="twoPt" dir="t">
              <a:rot lat="0" lon="0" rev="7200000"/>
            </a:lightRig>
          </a:scene3d>
          <a:sp3d prstMaterial="matte">
            <a:bevelT w="22860" h="12700"/>
            <a:contourClr>
              <a:srgbClr val="FFFFFF"/>
            </a:contourClr>
          </a:sp3d>
        </p:spPr>
      </p:pic>
      <p:sp>
        <p:nvSpPr>
          <p:cNvPr id="4" name="Date Placeholder 3"/>
          <p:cNvSpPr>
            <a:spLocks noGrp="1"/>
          </p:cNvSpPr>
          <p:nvPr>
            <p:ph type="dt" sz="half" idx="10"/>
          </p:nvPr>
        </p:nvSpPr>
        <p:spPr/>
        <p:txBody>
          <a:bodyPr/>
          <a:lstStyle/>
          <a:p>
            <a:fld id="{EC692680-75D2-4C5D-A5E8-5818CBA45E2A}" type="datetime1">
              <a:rPr lang="en-US" smtClean="0"/>
              <a:pPr/>
              <a:t>12/6/15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a:p>
        </p:txBody>
      </p:sp>
      <p:sp>
        <p:nvSpPr>
          <p:cNvPr id="2" name="Title 1"/>
          <p:cNvSpPr>
            <a:spLocks noGrp="1"/>
          </p:cNvSpPr>
          <p:nvPr>
            <p:ph type="ctrTitle"/>
          </p:nvPr>
        </p:nvSpPr>
        <p:spPr>
          <a:xfrm>
            <a:off x="1709569" y="857251"/>
            <a:ext cx="5724862" cy="1385221"/>
          </a:xfrm>
        </p:spPr>
        <p:txBody>
          <a:bodyPr vert="horz" lIns="91440" tIns="45720" rIns="91440" bIns="45720" rtlCol="0" anchor="b" anchorCtr="0">
            <a:noAutofit/>
          </a:bodyPr>
          <a:lstStyle>
            <a:lvl1pPr algn="ctr" defTabSz="914400" rtl="0" eaLnBrk="1" latinLnBrk="0" hangingPunct="1">
              <a:spcBef>
                <a:spcPct val="0"/>
              </a:spcBef>
              <a:buNone/>
              <a:defRPr sz="6000" kern="1200">
                <a:solidFill>
                  <a:schemeClr val="bg2">
                    <a:lumMod val="75000"/>
                  </a:schemeClr>
                </a:solidFill>
                <a:effectLst>
                  <a:outerShdw blurRad="50800" dist="38100" dir="2700000" algn="tl"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709569" y="2245660"/>
            <a:ext cx="5724862" cy="755400"/>
          </a:xfrm>
        </p:spPr>
        <p:txBody>
          <a:bodyPr vert="horz" lIns="91440" tIns="45720" rIns="91440" bIns="45720" rtlCol="0">
            <a:normAutofit/>
          </a:bodyPr>
          <a:lstStyle>
            <a:lvl1pPr marL="0" indent="0" algn="ctr" defTabSz="914400" rtl="0" eaLnBrk="1" latinLnBrk="0" hangingPunct="1">
              <a:spcBef>
                <a:spcPts val="0"/>
              </a:spcBef>
              <a:buSzPct val="90000"/>
              <a:buFont typeface="Wingdings" pitchFamily="2" charset="2"/>
              <a:buNone/>
              <a:defRPr sz="2000" kern="1200">
                <a:solidFill>
                  <a:schemeClr val="bg2">
                    <a:lumMod val="75000"/>
                  </a:schemeClr>
                </a:solidFill>
                <a:effectLst>
                  <a:outerShdw blurRad="50800" dist="38100" dir="2700000" algn="tl"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1C308CFC-801A-47F6-AB28-C6E62E672A98}"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93D9D88-A3D5-42E8-B113-E2DE826729B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1516B7-F382-43C5-AB70-F92C091CD314}" type="datetime1">
              <a:rPr lang="en-US" smtClean="0"/>
              <a:pPr/>
              <a:t>12/6/15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93D9D88-A3D5-42E8-B113-E2DE826729B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0363" y="857251"/>
            <a:ext cx="3807662" cy="1006008"/>
          </a:xfrm>
        </p:spPr>
        <p:txBody>
          <a:bodyPr anchor="b"/>
          <a:lstStyle>
            <a:lvl1pPr algn="ctr">
              <a:defRPr sz="4400" b="0"/>
            </a:lvl1pPr>
          </a:lstStyle>
          <a:p>
            <a:r>
              <a:rPr lang="en-US" smtClean="0"/>
              <a:t>Click to edit Master title style</a:t>
            </a:r>
            <a:endParaRPr/>
          </a:p>
        </p:txBody>
      </p:sp>
      <p:sp>
        <p:nvSpPr>
          <p:cNvPr id="3" name="Content Placeholder 2"/>
          <p:cNvSpPr>
            <a:spLocks noGrp="1"/>
          </p:cNvSpPr>
          <p:nvPr>
            <p:ph idx="1"/>
          </p:nvPr>
        </p:nvSpPr>
        <p:spPr>
          <a:xfrm>
            <a:off x="4648199" y="453839"/>
            <a:ext cx="3776472" cy="4174122"/>
          </a:xfrm>
        </p:spPr>
        <p:txBody>
          <a:bodyPr>
            <a:normAutofit/>
          </a:bodyPr>
          <a:lstStyle>
            <a:lvl1pPr>
              <a:defRPr sz="2400"/>
            </a:lvl1pPr>
            <a:lvl2pPr>
              <a:defRPr sz="2200"/>
            </a:lvl2pPr>
            <a:lvl3pPr>
              <a:defRPr sz="20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710363" y="1964111"/>
            <a:ext cx="3807662" cy="2349873"/>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D1D00F-61C1-4042-9A1B-D3658A7EBDCA}" type="datetime1">
              <a:rPr lang="en-US" smtClean="0"/>
              <a:pPr/>
              <a:t>12/6/15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93D9D88-A3D5-42E8-B113-E2DE826729B9}"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B189BAB-79B7-4F12-A3CD-9B1EE241A601}" type="datetime1">
              <a:rPr lang="en-US" smtClean="0"/>
              <a:pPr/>
              <a:t>12/6/15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93D9D88-A3D5-42E8-B113-E2DE826729B9}" type="slidenum">
              <a:rPr lang="en-US" smtClean="0"/>
              <a:pPr/>
              <a:t>‹#›</a:t>
            </a:fld>
            <a:endParaRPr lang="en-US" dirty="0"/>
          </a:p>
        </p:txBody>
      </p:sp>
      <p:pic>
        <p:nvPicPr>
          <p:cNvPr id="10" name="Picture 9" descr="pictureCaptionBacking.png"/>
          <p:cNvPicPr>
            <a:picLocks noChangeAspect="1"/>
          </p:cNvPicPr>
          <p:nvPr/>
        </p:nvPicPr>
        <p:blipFill>
          <a:blip r:embed="rId2"/>
          <a:srcRect l="52272" t="8889" r="5152" b="16566"/>
          <a:stretch>
            <a:fillRect/>
          </a:stretch>
        </p:blipFill>
        <p:spPr>
          <a:xfrm>
            <a:off x="4594414" y="497542"/>
            <a:ext cx="3893127" cy="3834246"/>
          </a:xfrm>
          <a:prstGeom prst="rect">
            <a:avLst/>
          </a:prstGeom>
        </p:spPr>
      </p:pic>
      <p:sp>
        <p:nvSpPr>
          <p:cNvPr id="11" name="Title 1"/>
          <p:cNvSpPr>
            <a:spLocks noGrp="1"/>
          </p:cNvSpPr>
          <p:nvPr>
            <p:ph type="title"/>
          </p:nvPr>
        </p:nvSpPr>
        <p:spPr>
          <a:xfrm>
            <a:off x="725488" y="857251"/>
            <a:ext cx="3792537" cy="1006008"/>
          </a:xfrm>
        </p:spPr>
        <p:txBody>
          <a:bodyPr anchor="b"/>
          <a:lstStyle>
            <a:lvl1pPr algn="ctr">
              <a:defRPr sz="4400" b="0"/>
            </a:lvl1pPr>
          </a:lstStyle>
          <a:p>
            <a:r>
              <a:rPr lang="en-US" smtClean="0"/>
              <a:t>Click to edit Master title style</a:t>
            </a:r>
            <a:endParaRPr/>
          </a:p>
        </p:txBody>
      </p:sp>
      <p:sp>
        <p:nvSpPr>
          <p:cNvPr id="12" name="Text Placeholder 3"/>
          <p:cNvSpPr>
            <a:spLocks noGrp="1"/>
          </p:cNvSpPr>
          <p:nvPr>
            <p:ph type="body" sz="half" idx="2"/>
          </p:nvPr>
        </p:nvSpPr>
        <p:spPr>
          <a:xfrm>
            <a:off x="725488" y="1964111"/>
            <a:ext cx="3792537" cy="2349873"/>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a:off x="4829940" y="648728"/>
            <a:ext cx="3422075" cy="35318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25489" y="347172"/>
            <a:ext cx="7718425" cy="621016"/>
          </a:xfrm>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725489" y="1198960"/>
            <a:ext cx="7718424" cy="34290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C2757EC-B4ED-47C9-9CA3-8E9D2FF6D437}" type="datetime1">
              <a:rPr lang="en-US" smtClean="0"/>
              <a:pPr/>
              <a:t>12/6/15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93D9D88-A3D5-42E8-B113-E2DE826729B9}"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0" y="514352"/>
            <a:ext cx="1066800" cy="4113609"/>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25488" y="514318"/>
            <a:ext cx="6437312" cy="4111666"/>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2C02FC6D-FFFF-482E-9DED-49E3E2F6260B}" type="datetime1">
              <a:rPr lang="en-US" smtClean="0"/>
              <a:pPr/>
              <a:t>12/6/15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93D9D88-A3D5-42E8-B113-E2DE826729B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B9EABDA-B8E7-4EF3-89E3-3B45B6EB6C6E}" type="datetime1">
              <a:rPr lang="en-US" smtClean="0"/>
              <a:pPr/>
              <a:t>12/6/15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93D9D88-A3D5-42E8-B113-E2DE826729B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3">
        <a:schemeClr val="bg2"/>
      </p:bgRef>
    </p:bg>
    <p:spTree>
      <p:nvGrpSpPr>
        <p:cNvPr id="1" name=""/>
        <p:cNvGrpSpPr/>
        <p:nvPr/>
      </p:nvGrpSpPr>
      <p:grpSpPr>
        <a:xfrm>
          <a:off x="0" y="0"/>
          <a:ext cx="0" cy="0"/>
          <a:chOff x="0" y="0"/>
          <a:chExt cx="0" cy="0"/>
        </a:xfrm>
      </p:grpSpPr>
      <p:pic>
        <p:nvPicPr>
          <p:cNvPr id="12" name="Picture 11" descr="titlePhotoBacking-r.png"/>
          <p:cNvPicPr>
            <a:picLocks noChangeAspect="1"/>
          </p:cNvPicPr>
          <p:nvPr/>
        </p:nvPicPr>
        <p:blipFill>
          <a:blip r:embed="rId2"/>
          <a:srcRect l="17353" t="9412" r="17500" b="32353"/>
          <a:stretch>
            <a:fillRect/>
          </a:stretch>
        </p:blipFill>
        <p:spPr>
          <a:xfrm>
            <a:off x="1586755" y="484094"/>
            <a:ext cx="5957047" cy="2995332"/>
          </a:xfrm>
          <a:prstGeom prst="rect">
            <a:avLst/>
          </a:prstGeom>
        </p:spPr>
      </p:pic>
      <p:sp>
        <p:nvSpPr>
          <p:cNvPr id="4" name="Date Placeholder 3"/>
          <p:cNvSpPr>
            <a:spLocks noGrp="1"/>
          </p:cNvSpPr>
          <p:nvPr>
            <p:ph type="dt" sz="half" idx="10"/>
          </p:nvPr>
        </p:nvSpPr>
        <p:spPr>
          <a:xfrm>
            <a:off x="457200" y="4743450"/>
            <a:ext cx="2133600" cy="204788"/>
          </a:xfrm>
        </p:spPr>
        <p:txBody>
          <a:bodyPr/>
          <a:lstStyle>
            <a:lvl1pPr>
              <a:defRPr sz="1400">
                <a:solidFill>
                  <a:schemeClr val="tx2">
                    <a:lumMod val="75000"/>
                  </a:schemeClr>
                </a:solidFill>
              </a:defRPr>
            </a:lvl1pPr>
          </a:lstStyle>
          <a:p>
            <a:fld id="{17A88370-43F8-49E1-A51B-94320BDB510D}" type="datetime1">
              <a:rPr lang="en-US" smtClean="0"/>
              <a:pPr/>
              <a:t>12/6/15</a:t>
            </a:fld>
            <a:endParaRPr lang="en-US" dirty="0"/>
          </a:p>
        </p:txBody>
      </p:sp>
      <p:sp>
        <p:nvSpPr>
          <p:cNvPr id="5" name="Footer Placeholder 4"/>
          <p:cNvSpPr>
            <a:spLocks noGrp="1"/>
          </p:cNvSpPr>
          <p:nvPr>
            <p:ph type="ftr" sz="quarter" idx="11"/>
          </p:nvPr>
        </p:nvSpPr>
        <p:spPr>
          <a:xfrm>
            <a:off x="3124200" y="4743450"/>
            <a:ext cx="2895600" cy="204788"/>
          </a:xfrm>
        </p:spPr>
        <p:txBody>
          <a:bodyPr/>
          <a:lstStyle>
            <a:lvl1pPr>
              <a:defRPr sz="1400">
                <a:solidFill>
                  <a:schemeClr val="tx2">
                    <a:lumMod val="75000"/>
                  </a:schemeClr>
                </a:solidFill>
              </a:defRPr>
            </a:lvl1pPr>
          </a:lstStyle>
          <a:p>
            <a:endParaRPr lang="en-US" dirty="0"/>
          </a:p>
        </p:txBody>
      </p:sp>
      <p:sp>
        <p:nvSpPr>
          <p:cNvPr id="6" name="Slide Number Placeholder 5"/>
          <p:cNvSpPr>
            <a:spLocks noGrp="1"/>
          </p:cNvSpPr>
          <p:nvPr>
            <p:ph type="sldNum" sz="quarter" idx="12"/>
          </p:nvPr>
        </p:nvSpPr>
        <p:spPr>
          <a:xfrm>
            <a:off x="6553200" y="4743450"/>
            <a:ext cx="2133600" cy="204788"/>
          </a:xfrm>
        </p:spPr>
        <p:txBody>
          <a:bodyPr/>
          <a:lstStyle>
            <a:lvl1pPr>
              <a:defRPr sz="1400">
                <a:solidFill>
                  <a:schemeClr val="tx2">
                    <a:lumMod val="75000"/>
                  </a:schemeClr>
                </a:solidFill>
              </a:defRPr>
            </a:lvl1pPr>
          </a:lstStyle>
          <a:p>
            <a:fld id="{793D9D88-A3D5-42E8-B113-E2DE826729B9}" type="slidenum">
              <a:rPr lang="en-US" smtClean="0"/>
              <a:pPr/>
              <a:t>‹#›</a:t>
            </a:fld>
            <a:endParaRPr lang="en-US" dirty="0"/>
          </a:p>
        </p:txBody>
      </p:sp>
      <p:sp>
        <p:nvSpPr>
          <p:cNvPr id="2" name="Title 1"/>
          <p:cNvSpPr>
            <a:spLocks noGrp="1"/>
          </p:cNvSpPr>
          <p:nvPr>
            <p:ph type="ctrTitle"/>
          </p:nvPr>
        </p:nvSpPr>
        <p:spPr>
          <a:xfrm>
            <a:off x="524435" y="3714750"/>
            <a:ext cx="8095130" cy="642938"/>
          </a:xfrm>
        </p:spPr>
        <p:txBody>
          <a:bodyPr anchor="b" anchorCtr="0">
            <a:noAutofit/>
          </a:bodyPr>
          <a:lstStyle>
            <a:lvl1pPr>
              <a:defRPr sz="5400">
                <a:solidFill>
                  <a:schemeClr val="tx2"/>
                </a:solidFill>
                <a:effectLst>
                  <a:outerShdw blurRad="50800" dist="38100" dir="2700000" algn="tl" rotWithShape="0">
                    <a:prstClr val="black">
                      <a:alpha val="40000"/>
                    </a:prstClr>
                  </a:outerShdw>
                </a:effectLst>
              </a:defRPr>
            </a:lvl1pPr>
          </a:lstStyle>
          <a:p>
            <a:r>
              <a:rPr lang="en-US" smtClean="0"/>
              <a:t>Click to edit Master title style</a:t>
            </a:r>
            <a:endParaRPr/>
          </a:p>
        </p:txBody>
      </p:sp>
      <p:sp>
        <p:nvSpPr>
          <p:cNvPr id="3" name="Subtitle 2"/>
          <p:cNvSpPr>
            <a:spLocks noGrp="1"/>
          </p:cNvSpPr>
          <p:nvPr>
            <p:ph type="subTitle" idx="1"/>
          </p:nvPr>
        </p:nvSpPr>
        <p:spPr>
          <a:xfrm>
            <a:off x="524435" y="4343401"/>
            <a:ext cx="8095130" cy="380400"/>
          </a:xfrm>
        </p:spPr>
        <p:txBody>
          <a:bodyPr>
            <a:normAutofit/>
          </a:bodyPr>
          <a:lstStyle>
            <a:lvl1pPr marL="0" indent="0" algn="ctr">
              <a:spcBef>
                <a:spcPts val="0"/>
              </a:spcBef>
              <a:buNone/>
              <a:defRPr sz="1800">
                <a:solidFill>
                  <a:schemeClr val="tx2"/>
                </a:solidFill>
                <a:effectLst>
                  <a:outerShdw blurRad="50800" dist="38100" dir="2700000" algn="tl" rotWithShape="0">
                    <a:prstClr val="black">
                      <a:alpha val="40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1" name="Picture Placeholder 10"/>
          <p:cNvSpPr>
            <a:spLocks noGrp="1"/>
          </p:cNvSpPr>
          <p:nvPr>
            <p:ph type="pic" sz="quarter" idx="13"/>
          </p:nvPr>
        </p:nvSpPr>
        <p:spPr>
          <a:xfrm>
            <a:off x="1764792" y="603504"/>
            <a:ext cx="5638800" cy="2743200"/>
          </a:xfrm>
        </p:spPr>
        <p:txBody>
          <a:bodyPr/>
          <a:lstStyle>
            <a:lvl1pPr>
              <a:buNone/>
              <a:defRPr>
                <a:solidFill>
                  <a:schemeClr val="bg2"/>
                </a:solidFill>
              </a:defRPr>
            </a:lvl1pPr>
          </a:lstStyle>
          <a:p>
            <a:r>
              <a:rPr lang="en-US" smtClean="0"/>
              <a:t>Drag picture to placeholder or click icon to add</a:t>
            </a:r>
            <a:endParaRPr/>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90820" y="1885950"/>
            <a:ext cx="8162365" cy="685800"/>
          </a:xfrm>
        </p:spPr>
        <p:txBody>
          <a:bodyPr anchor="b" anchorCtr="0"/>
          <a:lstStyle>
            <a:lvl1pPr algn="ctr">
              <a:defRPr sz="5400" b="0" cap="none" baseline="0">
                <a:solidFill>
                  <a:schemeClr val="tx2"/>
                </a:solidFill>
                <a:effectLst>
                  <a:outerShdw blurRad="50800" dist="38100" dir="2700000" algn="tl" rotWithShape="0">
                    <a:prstClr val="black">
                      <a:alpha val="40000"/>
                    </a:prstClr>
                  </a:outerShdw>
                </a:effectLst>
              </a:defRPr>
            </a:lvl1pPr>
          </a:lstStyle>
          <a:p>
            <a:r>
              <a:rPr lang="en-US" smtClean="0"/>
              <a:t>Click to edit Master title style</a:t>
            </a:r>
            <a:endParaRPr/>
          </a:p>
        </p:txBody>
      </p:sp>
      <p:sp>
        <p:nvSpPr>
          <p:cNvPr id="3" name="Text Placeholder 2"/>
          <p:cNvSpPr>
            <a:spLocks noGrp="1"/>
          </p:cNvSpPr>
          <p:nvPr>
            <p:ph type="body" idx="1"/>
          </p:nvPr>
        </p:nvSpPr>
        <p:spPr>
          <a:xfrm>
            <a:off x="490820" y="2571751"/>
            <a:ext cx="8162365" cy="525750"/>
          </a:xfrm>
        </p:spPr>
        <p:txBody>
          <a:bodyPr anchor="t" anchorCtr="0">
            <a:normAutofit/>
          </a:bodyPr>
          <a:lstStyle>
            <a:lvl1pPr marL="0" indent="0" algn="ctr">
              <a:spcBef>
                <a:spcPts val="0"/>
              </a:spcBef>
              <a:buNone/>
              <a:defRPr sz="1800">
                <a:solidFill>
                  <a:schemeClr val="tx2"/>
                </a:solidFill>
                <a:effectLst>
                  <a:outerShdw blurRad="50800" dist="38100" dir="2700000" algn="tl" rotWithShape="0">
                    <a:prstClr val="black">
                      <a:alpha val="40000"/>
                    </a:prstClr>
                  </a:outerShdw>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vert="horz" lIns="91440" tIns="45720" rIns="91440" bIns="45720" rtlCol="0" anchor="ctr"/>
          <a:lstStyle>
            <a:lvl1pPr marL="0" algn="l" defTabSz="914400" rtl="0" eaLnBrk="1" latinLnBrk="0" hangingPunct="1">
              <a:defRPr sz="1400" kern="1200">
                <a:solidFill>
                  <a:schemeClr val="tx2">
                    <a:lumMod val="75000"/>
                  </a:schemeClr>
                </a:solidFill>
                <a:latin typeface="+mn-lt"/>
                <a:ea typeface="+mn-ea"/>
                <a:cs typeface="+mn-cs"/>
              </a:defRPr>
            </a:lvl1pPr>
          </a:lstStyle>
          <a:p>
            <a:fld id="{34E683DB-AD03-4DCF-BC49-A5C5B1C3910A}" type="datetime1">
              <a:rPr lang="en-US" smtClean="0"/>
              <a:pPr/>
              <a:t>12/6/15</a:t>
            </a:fld>
            <a:endParaRPr lang="en-US" dirty="0"/>
          </a:p>
        </p:txBody>
      </p:sp>
      <p:sp>
        <p:nvSpPr>
          <p:cNvPr id="5" name="Footer Placeholder 4"/>
          <p:cNvSpPr>
            <a:spLocks noGrp="1"/>
          </p:cNvSpPr>
          <p:nvPr>
            <p:ph type="ftr" sz="quarter" idx="11"/>
          </p:nvPr>
        </p:nvSpPr>
        <p:spPr/>
        <p:txBody>
          <a:bodyPr vert="horz" lIns="91440" tIns="45720" rIns="91440" bIns="45720" rtlCol="0" anchor="ctr"/>
          <a:lstStyle>
            <a:lvl1pPr marL="0" algn="ctr" defTabSz="914400" rtl="0" eaLnBrk="1" latinLnBrk="0" hangingPunct="1">
              <a:defRPr sz="1400" kern="1200">
                <a:solidFill>
                  <a:schemeClr val="tx2">
                    <a:lumMod val="75000"/>
                  </a:schemeClr>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vert="horz" lIns="91440" tIns="45720" rIns="91440" bIns="45720" rtlCol="0" anchor="ctr"/>
          <a:lstStyle>
            <a:lvl1pPr marL="0" algn="r" defTabSz="914400" rtl="0" eaLnBrk="1" latinLnBrk="0" hangingPunct="1">
              <a:defRPr sz="1400" kern="1200">
                <a:solidFill>
                  <a:schemeClr val="tx2">
                    <a:lumMod val="75000"/>
                  </a:schemeClr>
                </a:solidFill>
                <a:latin typeface="+mn-lt"/>
                <a:ea typeface="+mn-ea"/>
                <a:cs typeface="+mn-cs"/>
              </a:defRPr>
            </a:lvl1pPr>
          </a:lstStyle>
          <a:p>
            <a:fld id="{793D9D88-A3D5-42E8-B113-E2DE826729B9}"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23900" y="1190065"/>
            <a:ext cx="3776472" cy="3437895"/>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190065"/>
            <a:ext cx="3776472" cy="3437895"/>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71F0026-F2C2-40BB-8A4C-72EC8C977784}" type="datetime1">
              <a:rPr lang="en-US" smtClean="0"/>
              <a:pPr/>
              <a:t>12/6/15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93D9D88-A3D5-42E8-B113-E2DE826729B9}"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23900" y="1198960"/>
            <a:ext cx="3773488" cy="320908"/>
          </a:xfrm>
        </p:spPr>
        <p:txBody>
          <a:bodyPr anchor="b">
            <a:norm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23900" y="1631156"/>
            <a:ext cx="3773488" cy="2997994"/>
          </a:xfrm>
        </p:spPr>
        <p:txBody>
          <a:bodyPr/>
          <a:lstStyle>
            <a:lvl1pPr>
              <a:defRPr sz="2400"/>
            </a:lvl1pPr>
            <a:lvl2pPr>
              <a:defRPr sz="2200"/>
            </a:lvl2pPr>
            <a:lvl3pPr>
              <a:defRPr sz="2000"/>
            </a:lvl3pPr>
            <a:lvl4pPr>
              <a:defRPr sz="1800"/>
            </a:lvl4pPr>
            <a:lvl5pPr>
              <a:defRPr sz="1800"/>
            </a:lvl5pPr>
            <a:lvl6pPr>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645026" y="1198960"/>
            <a:ext cx="3776472" cy="320908"/>
          </a:xfrm>
        </p:spPr>
        <p:txBody>
          <a:bodyPr anchor="b">
            <a:norm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3776472" cy="2997994"/>
          </a:xfrm>
        </p:spPr>
        <p:txBody>
          <a:bodyPr/>
          <a:lstStyle>
            <a:lvl1pPr>
              <a:defRPr sz="2400"/>
            </a:lvl1pPr>
            <a:lvl2pPr>
              <a:defRPr sz="2200"/>
            </a:lvl2pPr>
            <a:lvl3pPr>
              <a:defRPr sz="2000"/>
            </a:lvl3pPr>
            <a:lvl4pPr>
              <a:defRPr sz="1800"/>
            </a:lvl4pPr>
            <a:lvl5pPr>
              <a:defRPr sz="1800"/>
            </a:lvl5pPr>
            <a:lvl6pPr>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D939F518-FB8A-40C3-BCE7-21F48BECAA90}" type="datetime1">
              <a:rPr lang="en-US" smtClean="0"/>
              <a:pPr/>
              <a:t>12/6/15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93D9D88-A3D5-42E8-B113-E2DE826729B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23900" y="1190065"/>
            <a:ext cx="7707406" cy="1673352"/>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17A88370-43F8-49E1-A51B-94320BDB510D}" type="datetime1">
              <a:rPr lang="en-US" smtClean="0"/>
              <a:pPr/>
              <a:t>12/6/15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93D9D88-A3D5-42E8-B113-E2DE826729B9}" type="slidenum">
              <a:rPr lang="en-US" smtClean="0"/>
              <a:pPr/>
              <a:t>‹#›</a:t>
            </a:fld>
            <a:endParaRPr lang="en-US" dirty="0"/>
          </a:p>
        </p:txBody>
      </p:sp>
      <p:sp>
        <p:nvSpPr>
          <p:cNvPr id="8" name="Content Placeholder 2"/>
          <p:cNvSpPr>
            <a:spLocks noGrp="1"/>
          </p:cNvSpPr>
          <p:nvPr>
            <p:ph sz="half" idx="13"/>
          </p:nvPr>
        </p:nvSpPr>
        <p:spPr>
          <a:xfrm>
            <a:off x="723900" y="2935627"/>
            <a:ext cx="7707406" cy="1673352"/>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23900" y="1190065"/>
            <a:ext cx="3776472" cy="3437895"/>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17A88370-43F8-49E1-A51B-94320BDB510D}" type="datetime1">
              <a:rPr lang="en-US" smtClean="0"/>
              <a:pPr/>
              <a:t>12/6/15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93D9D88-A3D5-42E8-B113-E2DE826729B9}" type="slidenum">
              <a:rPr lang="en-US" smtClean="0"/>
              <a:pPr/>
              <a:t>‹#›</a:t>
            </a:fld>
            <a:endParaRPr lang="en-US" dirty="0"/>
          </a:p>
        </p:txBody>
      </p:sp>
      <p:sp>
        <p:nvSpPr>
          <p:cNvPr id="8" name="Content Placeholder 3"/>
          <p:cNvSpPr>
            <a:spLocks noGrp="1"/>
          </p:cNvSpPr>
          <p:nvPr>
            <p:ph sz="half" idx="2"/>
          </p:nvPr>
        </p:nvSpPr>
        <p:spPr>
          <a:xfrm>
            <a:off x="4648200" y="1190065"/>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Content Placeholder 3"/>
          <p:cNvSpPr>
            <a:spLocks noGrp="1"/>
          </p:cNvSpPr>
          <p:nvPr>
            <p:ph sz="half" idx="14"/>
          </p:nvPr>
        </p:nvSpPr>
        <p:spPr>
          <a:xfrm>
            <a:off x="4648200" y="2934820"/>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17A88370-43F8-49E1-A51B-94320BDB510D}"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93D9D88-A3D5-42E8-B113-E2DE826729B9}" type="slidenum">
              <a:rPr lang="en-US" smtClean="0"/>
              <a:pPr/>
              <a:t>‹#›</a:t>
            </a:fld>
            <a:endParaRPr lang="en-US" dirty="0"/>
          </a:p>
        </p:txBody>
      </p:sp>
      <p:sp>
        <p:nvSpPr>
          <p:cNvPr id="6" name="Content Placeholder 2"/>
          <p:cNvSpPr>
            <a:spLocks noGrp="1"/>
          </p:cNvSpPr>
          <p:nvPr>
            <p:ph sz="half" idx="1"/>
          </p:nvPr>
        </p:nvSpPr>
        <p:spPr>
          <a:xfrm>
            <a:off x="723900" y="1190065"/>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Content Placeholder 3"/>
          <p:cNvSpPr>
            <a:spLocks noGrp="1"/>
          </p:cNvSpPr>
          <p:nvPr>
            <p:ph sz="half" idx="2"/>
          </p:nvPr>
        </p:nvSpPr>
        <p:spPr>
          <a:xfrm>
            <a:off x="4648200" y="1190065"/>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Content Placeholder 2"/>
          <p:cNvSpPr>
            <a:spLocks noGrp="1"/>
          </p:cNvSpPr>
          <p:nvPr>
            <p:ph sz="half" idx="13"/>
          </p:nvPr>
        </p:nvSpPr>
        <p:spPr>
          <a:xfrm>
            <a:off x="723900" y="2934820"/>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Content Placeholder 3"/>
          <p:cNvSpPr>
            <a:spLocks noGrp="1"/>
          </p:cNvSpPr>
          <p:nvPr>
            <p:ph sz="half" idx="14"/>
          </p:nvPr>
        </p:nvSpPr>
        <p:spPr>
          <a:xfrm>
            <a:off x="4648200" y="2934820"/>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6143" y="236234"/>
            <a:ext cx="7691719" cy="857250"/>
          </a:xfrm>
          <a:prstGeom prst="rect">
            <a:avLst/>
          </a:prstGeom>
        </p:spPr>
        <p:txBody>
          <a:bodyPr vert="horz" lIns="91440" tIns="45720" rIns="91440" bIns="45720" rtlCol="0" anchor="ctr">
            <a:noAutofit/>
          </a:bodyPr>
          <a:lstStyle/>
          <a:p>
            <a:r>
              <a:rPr/>
              <a:t>Click to edit title style</a:t>
            </a:r>
          </a:p>
        </p:txBody>
      </p:sp>
      <p:sp>
        <p:nvSpPr>
          <p:cNvPr id="3" name="Text Placeholder 2"/>
          <p:cNvSpPr>
            <a:spLocks noGrp="1"/>
          </p:cNvSpPr>
          <p:nvPr>
            <p:ph type="body" idx="1"/>
          </p:nvPr>
        </p:nvSpPr>
        <p:spPr>
          <a:xfrm>
            <a:off x="726143" y="1190066"/>
            <a:ext cx="7691719" cy="3428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400">
                <a:solidFill>
                  <a:schemeClr val="tx1">
                    <a:lumMod val="65000"/>
                    <a:lumOff val="35000"/>
                  </a:schemeClr>
                </a:solidFill>
              </a:defRPr>
            </a:lvl1pPr>
          </a:lstStyle>
          <a:p>
            <a:fld id="{17A88370-43F8-49E1-A51B-94320BDB510D}" type="datetime1">
              <a:rPr lang="en-US" smtClean="0"/>
              <a:pPr/>
              <a:t>12/6/15</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4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400">
                <a:solidFill>
                  <a:schemeClr val="tx1">
                    <a:lumMod val="65000"/>
                    <a:lumOff val="35000"/>
                  </a:schemeClr>
                </a:solidFill>
              </a:defRPr>
            </a:lvl1pPr>
          </a:lstStyle>
          <a:p>
            <a:fld id="{793D9D88-A3D5-42E8-B113-E2DE826729B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Lst>
  <p:hf sldNum="0" hdr="0" ftr="0" dt="0"/>
  <p:txStyles>
    <p:titleStyle>
      <a:lvl1pPr algn="ctr" defTabSz="914400" rtl="0" eaLnBrk="1" latinLnBrk="0" hangingPunct="1">
        <a:spcBef>
          <a:spcPct val="0"/>
        </a:spcBef>
        <a:buNone/>
        <a:defRPr sz="5400" kern="1200">
          <a:solidFill>
            <a:schemeClr val="tx1">
              <a:lumMod val="85000"/>
              <a:lumOff val="15000"/>
            </a:schemeClr>
          </a:solidFill>
          <a:latin typeface="+mj-lt"/>
          <a:ea typeface="+mj-ea"/>
          <a:cs typeface="+mj-cs"/>
        </a:defRPr>
      </a:lvl1pPr>
    </p:titleStyle>
    <p:bodyStyle>
      <a:lvl1pPr marL="457200" indent="-457200" algn="l" defTabSz="914400" rtl="0" eaLnBrk="1" latinLnBrk="0" hangingPunct="1">
        <a:spcBef>
          <a:spcPts val="2400"/>
        </a:spcBef>
        <a:buSzPct val="90000"/>
        <a:buFont typeface="Wingdings" pitchFamily="2" charset="2"/>
        <a:buChar char="v"/>
        <a:defRPr sz="24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1200"/>
        </a:spcBef>
        <a:buClr>
          <a:schemeClr val="bg1">
            <a:lumMod val="65000"/>
          </a:schemeClr>
        </a:buClr>
        <a:buSzPct val="90000"/>
        <a:buFont typeface="Wingdings" pitchFamily="2" charset="2"/>
        <a:buChar char="v"/>
        <a:defRPr sz="2200" kern="1200">
          <a:solidFill>
            <a:schemeClr val="tx1">
              <a:lumMod val="75000"/>
              <a:lumOff val="25000"/>
            </a:schemeClr>
          </a:solidFill>
          <a:latin typeface="+mn-lt"/>
          <a:ea typeface="+mn-ea"/>
          <a:cs typeface="+mn-cs"/>
        </a:defRPr>
      </a:lvl2pPr>
      <a:lvl3pPr marL="1263650" indent="-349250" algn="l" defTabSz="914400" rtl="0" eaLnBrk="1" latinLnBrk="0" hangingPunct="1">
        <a:spcBef>
          <a:spcPts val="1200"/>
        </a:spcBef>
        <a:buSzPct val="90000"/>
        <a:buFont typeface="Wingdings" pitchFamily="2" charset="2"/>
        <a:buChar char="v"/>
        <a:defRPr sz="2000" kern="1200">
          <a:solidFill>
            <a:schemeClr val="tx1">
              <a:lumMod val="75000"/>
              <a:lumOff val="25000"/>
            </a:schemeClr>
          </a:solidFill>
          <a:latin typeface="+mn-lt"/>
          <a:ea typeface="+mn-ea"/>
          <a:cs typeface="+mn-cs"/>
        </a:defRPr>
      </a:lvl3pPr>
      <a:lvl4pPr marL="1600200" indent="-336550" algn="l" defTabSz="914400" rtl="0" eaLnBrk="1" latinLnBrk="0" hangingPunct="1">
        <a:spcBef>
          <a:spcPts val="1200"/>
        </a:spcBef>
        <a:buClr>
          <a:schemeClr val="bg1">
            <a:lumMod val="65000"/>
          </a:schemeClr>
        </a:buClr>
        <a:buSzPct val="90000"/>
        <a:buFont typeface="Wingdings" pitchFamily="2" charset="2"/>
        <a:buChar char="v"/>
        <a:defRPr sz="1800" kern="1200">
          <a:solidFill>
            <a:schemeClr val="tx1">
              <a:lumMod val="75000"/>
              <a:lumOff val="25000"/>
            </a:schemeClr>
          </a:solidFill>
          <a:latin typeface="+mn-lt"/>
          <a:ea typeface="+mn-ea"/>
          <a:cs typeface="+mn-cs"/>
        </a:defRPr>
      </a:lvl4pPr>
      <a:lvl5pPr marL="1946275" indent="-346075" algn="l" defTabSz="914400" rtl="0" eaLnBrk="1" latinLnBrk="0" hangingPunct="1">
        <a:spcBef>
          <a:spcPts val="1200"/>
        </a:spcBef>
        <a:buSzPct val="90000"/>
        <a:buFont typeface="Wingdings" pitchFamily="2" charset="2"/>
        <a:buChar char="v"/>
        <a:defRPr sz="1800" kern="1200">
          <a:solidFill>
            <a:schemeClr val="tx1">
              <a:lumMod val="75000"/>
              <a:lumOff val="25000"/>
            </a:schemeClr>
          </a:solidFill>
          <a:latin typeface="+mn-lt"/>
          <a:ea typeface="+mn-ea"/>
          <a:cs typeface="+mn-cs"/>
        </a:defRPr>
      </a:lvl5pPr>
      <a:lvl6pPr marL="2290763" indent="-344488" algn="l" defTabSz="914400" rtl="0" eaLnBrk="1" latinLnBrk="0" hangingPunct="1">
        <a:spcBef>
          <a:spcPct val="20000"/>
        </a:spcBef>
        <a:buClr>
          <a:schemeClr val="bg1">
            <a:lumMod val="65000"/>
          </a:schemeClr>
        </a:buClr>
        <a:buSzPct val="90000"/>
        <a:buFont typeface="Wingdings" pitchFamily="2" charset="2"/>
        <a:buChar char="v"/>
        <a:defRPr lang="en-US" sz="1800" kern="1200" dirty="0" smtClean="0">
          <a:solidFill>
            <a:schemeClr val="tx1">
              <a:lumMod val="75000"/>
              <a:lumOff val="25000"/>
            </a:schemeClr>
          </a:solidFill>
          <a:latin typeface="+mn-lt"/>
          <a:ea typeface="+mn-ea"/>
          <a:cs typeface="+mn-cs"/>
        </a:defRPr>
      </a:lvl6pPr>
      <a:lvl7pPr marL="2625725" indent="-344488" algn="l" defTabSz="914400" rtl="0" eaLnBrk="1" latinLnBrk="0" hangingPunct="1">
        <a:spcBef>
          <a:spcPct val="20000"/>
        </a:spcBef>
        <a:buSzPct val="90000"/>
        <a:buFont typeface="Wingdings" pitchFamily="2" charset="2"/>
        <a:buChar char="v"/>
        <a:defRPr lang="en-US" sz="1800" kern="1200" dirty="0" smtClean="0">
          <a:solidFill>
            <a:schemeClr val="tx1">
              <a:lumMod val="75000"/>
              <a:lumOff val="25000"/>
            </a:schemeClr>
          </a:solidFill>
          <a:latin typeface="+mn-lt"/>
          <a:ea typeface="+mn-ea"/>
          <a:cs typeface="+mn-cs"/>
        </a:defRPr>
      </a:lvl7pPr>
      <a:lvl8pPr marL="2970213" indent="-344488" algn="l" defTabSz="914400" rtl="0" eaLnBrk="1" latinLnBrk="0" hangingPunct="1">
        <a:spcBef>
          <a:spcPct val="20000"/>
        </a:spcBef>
        <a:buClr>
          <a:schemeClr val="bg1">
            <a:lumMod val="65000"/>
          </a:schemeClr>
        </a:buClr>
        <a:buSzPct val="90000"/>
        <a:buFont typeface="Wingdings" pitchFamily="2" charset="2"/>
        <a:buChar char="v"/>
        <a:defRPr lang="en-US" sz="1800" kern="1200" dirty="0" smtClean="0">
          <a:solidFill>
            <a:schemeClr val="tx1">
              <a:lumMod val="75000"/>
              <a:lumOff val="25000"/>
            </a:schemeClr>
          </a:solidFill>
          <a:latin typeface="+mn-lt"/>
          <a:ea typeface="+mn-ea"/>
          <a:cs typeface="+mn-cs"/>
        </a:defRPr>
      </a:lvl8pPr>
      <a:lvl9pPr marL="3313113" indent="-344488" algn="l" defTabSz="914400" rtl="0" eaLnBrk="1" latinLnBrk="0" hangingPunct="1">
        <a:spcBef>
          <a:spcPct val="20000"/>
        </a:spcBef>
        <a:buSzPct val="90000"/>
        <a:buFont typeface="Wingdings" pitchFamily="2" charset="2"/>
        <a:buChar char="v"/>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1" y="651511"/>
            <a:ext cx="5681831" cy="2537459"/>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u="sng" dirty="0" smtClean="0">
                <a:ln w="19050">
                  <a:solidFill>
                    <a:schemeClr val="tx2">
                      <a:tint val="1000"/>
                    </a:schemeClr>
                  </a:solidFill>
                  <a:prstDash val="solid"/>
                </a:ln>
                <a:solidFill>
                  <a:schemeClr val="tx1">
                    <a:lumMod val="95000"/>
                    <a:lumOff val="5000"/>
                  </a:schemeClr>
                </a:solidFill>
                <a:effectLst>
                  <a:outerShdw blurRad="50000" dist="50800" dir="7500000" algn="tl">
                    <a:srgbClr val="000000">
                      <a:shade val="5000"/>
                      <a:alpha val="35000"/>
                    </a:srgbClr>
                  </a:outerShdw>
                </a:effectLst>
              </a:rPr>
              <a:t/>
            </a:r>
            <a:br>
              <a:rPr lang="en-US" b="1" u="sng" dirty="0" smtClean="0">
                <a:ln w="19050">
                  <a:solidFill>
                    <a:schemeClr val="tx2">
                      <a:tint val="1000"/>
                    </a:schemeClr>
                  </a:solidFill>
                  <a:prstDash val="solid"/>
                </a:ln>
                <a:solidFill>
                  <a:schemeClr val="tx1">
                    <a:lumMod val="95000"/>
                    <a:lumOff val="5000"/>
                  </a:schemeClr>
                </a:solidFill>
                <a:effectLst>
                  <a:outerShdw blurRad="50000" dist="50800" dir="7500000" algn="tl">
                    <a:srgbClr val="000000">
                      <a:shade val="5000"/>
                      <a:alpha val="35000"/>
                    </a:srgbClr>
                  </a:outerShdw>
                </a:effectLst>
              </a:rPr>
            </a:br>
            <a:r>
              <a:rPr lang="en-US" sz="5300" b="1" u="sng" dirty="0" smtClean="0">
                <a:ln w="19050">
                  <a:solidFill>
                    <a:schemeClr val="tx2">
                      <a:tint val="1000"/>
                    </a:schemeClr>
                  </a:solidFill>
                  <a:prstDash val="solid"/>
                </a:ln>
                <a:solidFill>
                  <a:schemeClr val="tx1">
                    <a:lumMod val="95000"/>
                    <a:lumOff val="5000"/>
                  </a:schemeClr>
                </a:solidFill>
                <a:effectLst>
                  <a:outerShdw blurRad="50000" dist="50800" dir="7500000" algn="tl">
                    <a:srgbClr val="000000">
                      <a:shade val="5000"/>
                      <a:alpha val="35000"/>
                    </a:srgbClr>
                  </a:outerShdw>
                </a:effectLst>
              </a:rPr>
              <a:t>Some</a:t>
            </a:r>
            <a:r>
              <a:rPr lang="en-US" sz="5300" b="1" u="sng" dirty="0" smtClean="0">
                <a:ln w="18000">
                  <a:solidFill>
                    <a:schemeClr val="accent2">
                      <a:satMod val="140000"/>
                    </a:schemeClr>
                  </a:solidFill>
                  <a:prstDash val="solid"/>
                  <a:miter lim="800000"/>
                </a:ln>
                <a:solidFill>
                  <a:schemeClr val="tx1">
                    <a:lumMod val="95000"/>
                    <a:lumOff val="5000"/>
                  </a:schemeClr>
                </a:solidFill>
                <a:effectLst>
                  <a:glow rad="139700">
                    <a:schemeClr val="accent3">
                      <a:satMod val="175000"/>
                      <a:alpha val="40000"/>
                    </a:schemeClr>
                  </a:glow>
                  <a:outerShdw blurRad="25500" dist="23000" dir="7020000" algn="tl">
                    <a:srgbClr val="000000">
                      <a:alpha val="50000"/>
                    </a:srgbClr>
                  </a:outerShdw>
                </a:effectLst>
              </a:rPr>
              <a:t> </a:t>
            </a:r>
            <a:r>
              <a:rPr lang="en-US" sz="5300" b="1" u="sng" dirty="0" smtClean="0">
                <a:ln w="19050">
                  <a:solidFill>
                    <a:schemeClr val="tx2">
                      <a:tint val="1000"/>
                    </a:schemeClr>
                  </a:solidFill>
                  <a:prstDash val="solid"/>
                </a:ln>
                <a:solidFill>
                  <a:schemeClr val="tx1">
                    <a:lumMod val="95000"/>
                    <a:lumOff val="5000"/>
                  </a:schemeClr>
                </a:solidFill>
                <a:effectLst>
                  <a:outerShdw blurRad="50000" dist="50800" dir="7500000" algn="tl">
                    <a:srgbClr val="000000">
                      <a:shade val="5000"/>
                      <a:alpha val="35000"/>
                    </a:srgbClr>
                  </a:outerShdw>
                </a:effectLst>
              </a:rPr>
              <a:t>basic</a:t>
            </a:r>
            <a:r>
              <a:rPr lang="en-US" sz="5300" b="1" u="sng" dirty="0" smtClean="0">
                <a:ln w="18000">
                  <a:solidFill>
                    <a:schemeClr val="accent2">
                      <a:satMod val="140000"/>
                    </a:schemeClr>
                  </a:solidFill>
                  <a:prstDash val="solid"/>
                  <a:miter lim="800000"/>
                </a:ln>
                <a:solidFill>
                  <a:schemeClr val="tx1">
                    <a:lumMod val="95000"/>
                    <a:lumOff val="5000"/>
                  </a:schemeClr>
                </a:solidFill>
                <a:effectLst>
                  <a:glow rad="139700">
                    <a:schemeClr val="accent3">
                      <a:satMod val="175000"/>
                      <a:alpha val="40000"/>
                    </a:schemeClr>
                  </a:glow>
                  <a:outerShdw blurRad="25500" dist="23000" dir="7020000" algn="tl">
                    <a:srgbClr val="000000">
                      <a:alpha val="50000"/>
                    </a:srgbClr>
                  </a:outerShdw>
                </a:effectLst>
              </a:rPr>
              <a:t> </a:t>
            </a:r>
            <a:r>
              <a:rPr lang="en-US" sz="5300" b="1" u="sng" dirty="0" smtClean="0">
                <a:ln w="19050">
                  <a:solidFill>
                    <a:schemeClr val="tx2">
                      <a:tint val="1000"/>
                    </a:schemeClr>
                  </a:solidFill>
                  <a:prstDash val="solid"/>
                </a:ln>
                <a:solidFill>
                  <a:schemeClr val="tx1">
                    <a:lumMod val="95000"/>
                    <a:lumOff val="5000"/>
                  </a:schemeClr>
                </a:solidFill>
                <a:effectLst>
                  <a:outerShdw blurRad="50000" dist="50800" dir="7500000" algn="tl">
                    <a:srgbClr val="000000">
                      <a:shade val="5000"/>
                      <a:alpha val="35000"/>
                    </a:srgbClr>
                  </a:outerShdw>
                </a:effectLst>
              </a:rPr>
              <a:t>concepts</a:t>
            </a:r>
            <a:r>
              <a:rPr lang="en-US" sz="5300" b="1" u="sng" dirty="0" smtClean="0">
                <a:ln w="18000">
                  <a:solidFill>
                    <a:schemeClr val="accent2">
                      <a:satMod val="140000"/>
                    </a:schemeClr>
                  </a:solidFill>
                  <a:prstDash val="solid"/>
                  <a:miter lim="800000"/>
                </a:ln>
                <a:solidFill>
                  <a:schemeClr val="tx1">
                    <a:lumMod val="95000"/>
                    <a:lumOff val="5000"/>
                  </a:schemeClr>
                </a:solidFill>
                <a:effectLst>
                  <a:glow rad="139700">
                    <a:schemeClr val="accent3">
                      <a:satMod val="175000"/>
                      <a:alpha val="40000"/>
                    </a:schemeClr>
                  </a:glow>
                  <a:outerShdw blurRad="25500" dist="23000" dir="7020000" algn="tl">
                    <a:srgbClr val="000000">
                      <a:alpha val="50000"/>
                    </a:srgbClr>
                  </a:outerShdw>
                </a:effectLst>
              </a:rPr>
              <a:t> </a:t>
            </a:r>
            <a:r>
              <a:rPr lang="en-US" sz="5300" b="1" u="sng" dirty="0" smtClean="0">
                <a:ln w="19050">
                  <a:solidFill>
                    <a:schemeClr val="tx2">
                      <a:tint val="1000"/>
                    </a:schemeClr>
                  </a:solidFill>
                  <a:prstDash val="solid"/>
                </a:ln>
                <a:solidFill>
                  <a:schemeClr val="tx1">
                    <a:lumMod val="95000"/>
                    <a:lumOff val="5000"/>
                  </a:schemeClr>
                </a:solidFill>
                <a:effectLst>
                  <a:outerShdw blurRad="50000" dist="50800" dir="7500000" algn="tl">
                    <a:srgbClr val="000000">
                      <a:shade val="5000"/>
                      <a:alpha val="35000"/>
                    </a:srgbClr>
                  </a:outerShdw>
                </a:effectLst>
              </a:rPr>
              <a:t>of</a:t>
            </a:r>
            <a:r>
              <a:rPr lang="en-US" sz="5300" b="1" u="sng" dirty="0" smtClean="0">
                <a:ln w="18000">
                  <a:solidFill>
                    <a:schemeClr val="accent2">
                      <a:satMod val="140000"/>
                    </a:schemeClr>
                  </a:solidFill>
                  <a:prstDash val="solid"/>
                  <a:miter lim="800000"/>
                </a:ln>
                <a:solidFill>
                  <a:schemeClr val="tx1">
                    <a:lumMod val="95000"/>
                    <a:lumOff val="5000"/>
                  </a:schemeClr>
                </a:solidFill>
                <a:effectLst>
                  <a:glow rad="139700">
                    <a:schemeClr val="accent3">
                      <a:satMod val="175000"/>
                      <a:alpha val="40000"/>
                    </a:schemeClr>
                  </a:glow>
                  <a:outerShdw blurRad="25500" dist="23000" dir="7020000" algn="tl">
                    <a:srgbClr val="000000">
                      <a:alpha val="50000"/>
                    </a:srgbClr>
                  </a:outerShdw>
                </a:effectLst>
              </a:rPr>
              <a:t> </a:t>
            </a:r>
            <a:r>
              <a:rPr lang="en-US" sz="5300" b="1" u="sng" dirty="0" smtClean="0">
                <a:ln w="19050">
                  <a:solidFill>
                    <a:schemeClr val="tx2">
                      <a:tint val="1000"/>
                    </a:schemeClr>
                  </a:solidFill>
                  <a:prstDash val="solid"/>
                </a:ln>
                <a:solidFill>
                  <a:schemeClr val="tx1">
                    <a:lumMod val="95000"/>
                    <a:lumOff val="5000"/>
                  </a:schemeClr>
                </a:solidFill>
                <a:effectLst>
                  <a:outerShdw blurRad="50000" dist="50800" dir="7500000" algn="tl">
                    <a:srgbClr val="000000">
                      <a:shade val="5000"/>
                      <a:alpha val="35000"/>
                    </a:srgbClr>
                  </a:outerShdw>
                </a:effectLst>
              </a:rPr>
              <a:t>chemistry</a:t>
            </a:r>
            <a:br>
              <a:rPr lang="en-US" sz="5300" b="1" u="sng" dirty="0" smtClean="0">
                <a:ln w="19050">
                  <a:solidFill>
                    <a:schemeClr val="tx2">
                      <a:tint val="1000"/>
                    </a:schemeClr>
                  </a:solidFill>
                  <a:prstDash val="solid"/>
                </a:ln>
                <a:solidFill>
                  <a:schemeClr val="tx1">
                    <a:lumMod val="95000"/>
                    <a:lumOff val="5000"/>
                  </a:schemeClr>
                </a:solidFill>
                <a:effectLst>
                  <a:outerShdw blurRad="50000" dist="50800" dir="7500000" algn="tl">
                    <a:srgbClr val="000000">
                      <a:shade val="5000"/>
                      <a:alpha val="35000"/>
                    </a:srgbClr>
                  </a:outerShdw>
                </a:effectLst>
              </a:rPr>
            </a:br>
            <a:r>
              <a:rPr lang="en-US" sz="5300" b="1" u="sng" dirty="0" smtClean="0">
                <a:ln w="19050">
                  <a:solidFill>
                    <a:schemeClr val="tx2">
                      <a:tint val="1000"/>
                    </a:schemeClr>
                  </a:solidFill>
                  <a:prstDash val="solid"/>
                </a:ln>
                <a:solidFill>
                  <a:schemeClr val="tx1">
                    <a:lumMod val="95000"/>
                    <a:lumOff val="5000"/>
                  </a:schemeClr>
                </a:solidFill>
                <a:effectLst>
                  <a:outerShdw blurRad="50000" dist="50800" dir="7500000" algn="tl">
                    <a:srgbClr val="000000">
                      <a:shade val="5000"/>
                      <a:alpha val="35000"/>
                    </a:srgbClr>
                  </a:outerShdw>
                </a:effectLst>
              </a:rPr>
              <a:t>chapter-1</a:t>
            </a:r>
            <a:endParaRPr lang="en-US" sz="5300" b="1" u="sng" dirty="0">
              <a:ln w="18000">
                <a:solidFill>
                  <a:schemeClr val="accent2">
                    <a:satMod val="140000"/>
                  </a:schemeClr>
                </a:solidFill>
                <a:prstDash val="solid"/>
                <a:miter lim="800000"/>
              </a:ln>
              <a:solidFill>
                <a:schemeClr val="tx1">
                  <a:lumMod val="95000"/>
                  <a:lumOff val="5000"/>
                </a:schemeClr>
              </a:solidFill>
              <a:effectLst>
                <a:glow rad="139700">
                  <a:schemeClr val="accent3">
                    <a:satMod val="175000"/>
                    <a:alpha val="40000"/>
                  </a:schemeClr>
                </a:glow>
                <a:outerShdw blurRad="25500" dist="23000" dir="7020000" algn="tl">
                  <a:srgbClr val="000000">
                    <a:alpha val="50000"/>
                  </a:srgbClr>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290"/>
            <a:ext cx="9144000" cy="1127774"/>
          </a:xfrm>
        </p:spPr>
        <p:txBody>
          <a:bodyPr/>
          <a:lstStyle/>
          <a:p>
            <a:r>
              <a:rPr lang="en-US" sz="4800" dirty="0"/>
              <a:t>Molecular mass and formula mass</a:t>
            </a:r>
          </a:p>
        </p:txBody>
      </p:sp>
      <p:sp>
        <p:nvSpPr>
          <p:cNvPr id="3" name="Content Placeholder 2"/>
          <p:cNvSpPr>
            <a:spLocks noGrp="1"/>
          </p:cNvSpPr>
          <p:nvPr>
            <p:ph idx="1"/>
          </p:nvPr>
        </p:nvSpPr>
        <p:spPr>
          <a:xfrm>
            <a:off x="1" y="1062991"/>
            <a:ext cx="4724400" cy="3428999"/>
          </a:xfrm>
        </p:spPr>
        <p:txBody>
          <a:bodyPr/>
          <a:lstStyle/>
          <a:p>
            <a:r>
              <a:rPr lang="en-US" i="1" dirty="0"/>
              <a:t>Molecular mass is the sum of atomic masses of the elements present in a molecule. It is obtained by multiplying the atomic mass of each element by the number of its atoms and adding them together. </a:t>
            </a:r>
            <a:endParaRPr lang="en-US" i="1" dirty="0" smtClean="0"/>
          </a:p>
          <a:p>
            <a:r>
              <a:rPr lang="en-US" i="1" dirty="0" smtClean="0"/>
              <a:t>Formula unit mass is the empirical formula of the compound.</a:t>
            </a:r>
            <a:endParaRPr lang="en-US" i="1" dirty="0"/>
          </a:p>
          <a:p>
            <a:endParaRPr lang="en-US" i="1" dirty="0"/>
          </a:p>
        </p:txBody>
      </p:sp>
      <p:pic>
        <p:nvPicPr>
          <p:cNvPr id="4" name="Picture 3"/>
          <p:cNvPicPr>
            <a:picLocks noChangeAspect="1"/>
          </p:cNvPicPr>
          <p:nvPr/>
        </p:nvPicPr>
        <p:blipFill>
          <a:blip r:embed="rId2"/>
          <a:stretch>
            <a:fillRect/>
          </a:stretch>
        </p:blipFill>
        <p:spPr>
          <a:xfrm>
            <a:off x="4876801" y="1200150"/>
            <a:ext cx="4169149" cy="2948940"/>
          </a:xfrm>
          <a:prstGeom prst="rect">
            <a:avLst/>
          </a:prstGeom>
        </p:spPr>
      </p:pic>
    </p:spTree>
    <p:extLst>
      <p:ext uri="{BB962C8B-B14F-4D97-AF65-F5344CB8AC3E}">
        <p14:creationId xmlns:p14="http://schemas.microsoft.com/office/powerpoint/2010/main" val="217869742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93484"/>
          </a:xfrm>
        </p:spPr>
        <p:txBody>
          <a:bodyPr/>
          <a:lstStyle/>
          <a:p>
            <a:r>
              <a:rPr lang="en-US" dirty="0" smtClean="0"/>
              <a:t>Mole concept</a:t>
            </a:r>
            <a:endParaRPr lang="en-US" dirty="0"/>
          </a:p>
        </p:txBody>
      </p:sp>
      <p:sp>
        <p:nvSpPr>
          <p:cNvPr id="3" name="Content Placeholder 2"/>
          <p:cNvSpPr>
            <a:spLocks noGrp="1"/>
          </p:cNvSpPr>
          <p:nvPr>
            <p:ph idx="1"/>
          </p:nvPr>
        </p:nvSpPr>
        <p:spPr>
          <a:xfrm>
            <a:off x="16310" y="994410"/>
            <a:ext cx="4860491" cy="3428999"/>
          </a:xfrm>
        </p:spPr>
        <p:txBody>
          <a:bodyPr>
            <a:normAutofit fontScale="92500"/>
          </a:bodyPr>
          <a:lstStyle/>
          <a:p>
            <a:r>
              <a:rPr lang="en-US" b="1" i="1" dirty="0"/>
              <a:t>One mole is the amount of a substance that contains as many particles or entities as there are atoms in exactly 12 g </a:t>
            </a:r>
            <a:r>
              <a:rPr lang="en-US" b="1" i="1" dirty="0" smtClean="0"/>
              <a:t> </a:t>
            </a:r>
            <a:r>
              <a:rPr lang="en-US" b="1" i="1" dirty="0"/>
              <a:t>of the 12</a:t>
            </a:r>
            <a:r>
              <a:rPr lang="en-US" b="1" i="1" baseline="-25000" dirty="0"/>
              <a:t>C</a:t>
            </a:r>
            <a:r>
              <a:rPr lang="en-US" b="1" i="1" dirty="0"/>
              <a:t> isotope. </a:t>
            </a:r>
            <a:endParaRPr lang="en-US" b="1" i="1" dirty="0" smtClean="0"/>
          </a:p>
          <a:p>
            <a:r>
              <a:rPr lang="en-US" i="1" dirty="0" smtClean="0"/>
              <a:t>1 </a:t>
            </a:r>
            <a:r>
              <a:rPr lang="en-US" i="1" dirty="0"/>
              <a:t>mol </a:t>
            </a:r>
            <a:r>
              <a:rPr lang="en-US" i="1" dirty="0" smtClean="0"/>
              <a:t>of atom </a:t>
            </a:r>
            <a:r>
              <a:rPr lang="en-US" i="1" dirty="0"/>
              <a:t>= 6.022×10</a:t>
            </a:r>
            <a:r>
              <a:rPr lang="en-US" i="1" baseline="30000" dirty="0"/>
              <a:t>23</a:t>
            </a:r>
            <a:r>
              <a:rPr lang="en-US" i="1" dirty="0"/>
              <a:t> </a:t>
            </a:r>
            <a:r>
              <a:rPr lang="en-US" i="1" dirty="0" smtClean="0"/>
              <a:t>entities.</a:t>
            </a:r>
          </a:p>
          <a:p>
            <a:r>
              <a:rPr lang="en-US" i="1" dirty="0" smtClean="0"/>
              <a:t>The mass of one mole of a substance in grams is called its molar mass.</a:t>
            </a:r>
            <a:endParaRPr lang="en-US" i="1" dirty="0"/>
          </a:p>
          <a:p>
            <a:endParaRPr lang="en-US" dirty="0"/>
          </a:p>
          <a:p>
            <a:endParaRPr lang="en-US" dirty="0"/>
          </a:p>
        </p:txBody>
      </p:sp>
      <p:pic>
        <p:nvPicPr>
          <p:cNvPr id="4" name="Picture 3"/>
          <p:cNvPicPr>
            <a:picLocks noChangeAspect="1"/>
          </p:cNvPicPr>
          <p:nvPr/>
        </p:nvPicPr>
        <p:blipFill>
          <a:blip r:embed="rId2"/>
          <a:stretch>
            <a:fillRect/>
          </a:stretch>
        </p:blipFill>
        <p:spPr>
          <a:xfrm>
            <a:off x="5029200" y="1131570"/>
            <a:ext cx="4038600" cy="3497580"/>
          </a:xfrm>
          <a:prstGeom prst="rect">
            <a:avLst/>
          </a:prstGeom>
        </p:spPr>
      </p:pic>
    </p:spTree>
    <p:extLst>
      <p:ext uri="{BB962C8B-B14F-4D97-AF65-F5344CB8AC3E}">
        <p14:creationId xmlns:p14="http://schemas.microsoft.com/office/powerpoint/2010/main" val="10391445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29" y="102870"/>
            <a:ext cx="9144000" cy="754380"/>
          </a:xfrm>
        </p:spPr>
        <p:txBody>
          <a:bodyPr/>
          <a:lstStyle/>
          <a:p>
            <a:r>
              <a:rPr lang="en-US" dirty="0" smtClean="0"/>
              <a:t>Limiting reagent</a:t>
            </a:r>
            <a:endParaRPr lang="en-US" dirty="0"/>
          </a:p>
        </p:txBody>
      </p:sp>
      <p:sp>
        <p:nvSpPr>
          <p:cNvPr id="3" name="Content Placeholder 2"/>
          <p:cNvSpPr>
            <a:spLocks noGrp="1"/>
          </p:cNvSpPr>
          <p:nvPr>
            <p:ph idx="1"/>
          </p:nvPr>
        </p:nvSpPr>
        <p:spPr>
          <a:xfrm>
            <a:off x="1" y="925830"/>
            <a:ext cx="4800599" cy="4217670"/>
          </a:xfrm>
        </p:spPr>
        <p:txBody>
          <a:bodyPr>
            <a:normAutofit fontScale="85000" lnSpcReduction="20000"/>
          </a:bodyPr>
          <a:lstStyle/>
          <a:p>
            <a:r>
              <a:rPr lang="en-US" i="1" dirty="0" smtClean="0"/>
              <a:t>When any reaction is carried </a:t>
            </a:r>
            <a:r>
              <a:rPr lang="en-US" i="1" dirty="0"/>
              <a:t>out </a:t>
            </a:r>
            <a:r>
              <a:rPr lang="en-US" i="1" dirty="0" smtClean="0"/>
              <a:t>if the </a:t>
            </a:r>
            <a:r>
              <a:rPr lang="en-US" i="1" dirty="0"/>
              <a:t>reactants are not present in the amounts as required by a balanced chemical reaction. </a:t>
            </a:r>
            <a:endParaRPr lang="en-US" i="1" dirty="0" smtClean="0"/>
          </a:p>
          <a:p>
            <a:r>
              <a:rPr lang="en-US" i="1" dirty="0" smtClean="0"/>
              <a:t>In </a:t>
            </a:r>
            <a:r>
              <a:rPr lang="en-US" i="1" dirty="0"/>
              <a:t>such situations, one reactant is in excess over the other. The reactant which is present in the lesser amount gets consumed after sometime and after that no further reaction takes place whatever be the amount of the other reactant present</a:t>
            </a:r>
            <a:r>
              <a:rPr lang="en-US" i="1" dirty="0" smtClean="0"/>
              <a:t>.</a:t>
            </a:r>
          </a:p>
          <a:p>
            <a:r>
              <a:rPr lang="en-US" dirty="0" smtClean="0"/>
              <a:t> </a:t>
            </a:r>
            <a:r>
              <a:rPr lang="en-US" b="1" i="1" dirty="0"/>
              <a:t>Hence, the reactant which gets consumed, limits the amount of product formed and is, therefore, called the limiting reagent. </a:t>
            </a:r>
          </a:p>
          <a:p>
            <a:endParaRPr lang="en-US" b="1" i="1" dirty="0"/>
          </a:p>
        </p:txBody>
      </p:sp>
      <p:pic>
        <p:nvPicPr>
          <p:cNvPr id="4" name="Picture 3"/>
          <p:cNvPicPr>
            <a:picLocks noChangeAspect="1"/>
          </p:cNvPicPr>
          <p:nvPr/>
        </p:nvPicPr>
        <p:blipFill>
          <a:blip r:embed="rId2"/>
          <a:stretch>
            <a:fillRect/>
          </a:stretch>
        </p:blipFill>
        <p:spPr>
          <a:xfrm>
            <a:off x="5029200" y="857250"/>
            <a:ext cx="3733800" cy="1805940"/>
          </a:xfrm>
          <a:prstGeom prst="rect">
            <a:avLst/>
          </a:prstGeom>
        </p:spPr>
      </p:pic>
      <p:pic>
        <p:nvPicPr>
          <p:cNvPr id="5" name="Picture 4"/>
          <p:cNvPicPr>
            <a:picLocks noChangeAspect="1"/>
          </p:cNvPicPr>
          <p:nvPr/>
        </p:nvPicPr>
        <p:blipFill>
          <a:blip r:embed="rId3"/>
          <a:stretch>
            <a:fillRect/>
          </a:stretch>
        </p:blipFill>
        <p:spPr>
          <a:xfrm>
            <a:off x="5029200" y="2623185"/>
            <a:ext cx="3733800" cy="2520315"/>
          </a:xfrm>
          <a:prstGeom prst="rect">
            <a:avLst/>
          </a:prstGeom>
        </p:spPr>
      </p:pic>
    </p:spTree>
    <p:extLst>
      <p:ext uri="{BB962C8B-B14F-4D97-AF65-F5344CB8AC3E}">
        <p14:creationId xmlns:p14="http://schemas.microsoft.com/office/powerpoint/2010/main" val="178288076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1093484"/>
          </a:xfrm>
        </p:spPr>
        <p:txBody>
          <a:bodyPr/>
          <a:lstStyle/>
          <a:p>
            <a:r>
              <a:rPr lang="en-US" dirty="0" smtClean="0"/>
              <a:t>Concentrations in solutions</a:t>
            </a:r>
            <a:endParaRPr lang="en-US" dirty="0"/>
          </a:p>
        </p:txBody>
      </p:sp>
      <p:sp>
        <p:nvSpPr>
          <p:cNvPr id="3" name="Content Placeholder 2"/>
          <p:cNvSpPr>
            <a:spLocks noGrp="1"/>
          </p:cNvSpPr>
          <p:nvPr>
            <p:ph idx="1"/>
          </p:nvPr>
        </p:nvSpPr>
        <p:spPr>
          <a:xfrm>
            <a:off x="-6909" y="925830"/>
            <a:ext cx="4350309" cy="3086100"/>
          </a:xfrm>
        </p:spPr>
        <p:txBody>
          <a:bodyPr>
            <a:normAutofit fontScale="92500" lnSpcReduction="20000"/>
          </a:bodyPr>
          <a:lstStyle/>
          <a:p>
            <a:r>
              <a:rPr lang="en-US" i="1" dirty="0" smtClean="0"/>
              <a:t>The concentration of a solution is expressed in 4 different ways.</a:t>
            </a:r>
          </a:p>
          <a:p>
            <a:pPr>
              <a:buAutoNum type="arabicParenR"/>
            </a:pPr>
            <a:r>
              <a:rPr lang="en-US" i="1" dirty="0" smtClean="0"/>
              <a:t>Mass percent</a:t>
            </a:r>
          </a:p>
          <a:p>
            <a:pPr>
              <a:buAutoNum type="arabicParenR"/>
            </a:pPr>
            <a:r>
              <a:rPr lang="en-US" i="1" dirty="0" smtClean="0"/>
              <a:t>Mole fraction</a:t>
            </a:r>
          </a:p>
          <a:p>
            <a:pPr>
              <a:buAutoNum type="arabicParenR"/>
            </a:pPr>
            <a:r>
              <a:rPr lang="en-US" i="1" dirty="0" smtClean="0"/>
              <a:t>Molarity</a:t>
            </a:r>
          </a:p>
          <a:p>
            <a:pPr>
              <a:buAutoNum type="arabicParenR"/>
            </a:pPr>
            <a:r>
              <a:rPr lang="en-US" i="1" dirty="0" smtClean="0"/>
              <a:t>molality</a:t>
            </a:r>
            <a:endParaRPr lang="en-US" i="1" dirty="0"/>
          </a:p>
        </p:txBody>
      </p:sp>
      <p:pic>
        <p:nvPicPr>
          <p:cNvPr id="6" name="Picture 5"/>
          <p:cNvPicPr>
            <a:picLocks noChangeAspect="1"/>
          </p:cNvPicPr>
          <p:nvPr/>
        </p:nvPicPr>
        <p:blipFill>
          <a:blip r:embed="rId2"/>
          <a:stretch>
            <a:fillRect/>
          </a:stretch>
        </p:blipFill>
        <p:spPr>
          <a:xfrm>
            <a:off x="4419600" y="925830"/>
            <a:ext cx="4643070" cy="3915176"/>
          </a:xfrm>
          <a:prstGeom prst="rect">
            <a:avLst/>
          </a:prstGeom>
        </p:spPr>
      </p:pic>
    </p:spTree>
    <p:extLst>
      <p:ext uri="{BB962C8B-B14F-4D97-AF65-F5344CB8AC3E}">
        <p14:creationId xmlns:p14="http://schemas.microsoft.com/office/powerpoint/2010/main" val="43656591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02870"/>
            <a:ext cx="7691719" cy="685800"/>
          </a:xfrm>
        </p:spPr>
        <p:txBody>
          <a:bodyPr/>
          <a:lstStyle/>
          <a:p>
            <a:r>
              <a:rPr lang="en-US" dirty="0" smtClean="0"/>
              <a:t>Mass percentage</a:t>
            </a:r>
            <a:endParaRPr lang="en-US" dirty="0"/>
          </a:p>
        </p:txBody>
      </p:sp>
      <p:sp>
        <p:nvSpPr>
          <p:cNvPr id="3" name="Content Placeholder 2"/>
          <p:cNvSpPr>
            <a:spLocks noGrp="1"/>
          </p:cNvSpPr>
          <p:nvPr>
            <p:ph idx="1"/>
          </p:nvPr>
        </p:nvSpPr>
        <p:spPr>
          <a:xfrm>
            <a:off x="0" y="1268730"/>
            <a:ext cx="4953000" cy="3874770"/>
          </a:xfrm>
        </p:spPr>
        <p:txBody>
          <a:bodyPr/>
          <a:lstStyle/>
          <a:p>
            <a:r>
              <a:rPr lang="en-US" i="1" dirty="0" smtClean="0"/>
              <a:t>Mass % of a compound is given by the formula</a:t>
            </a:r>
          </a:p>
          <a:p>
            <a:endParaRPr lang="en-US" i="1" dirty="0"/>
          </a:p>
          <a:p>
            <a:r>
              <a:rPr lang="en-US" i="1" dirty="0" smtClean="0"/>
              <a:t>Mass percentage is used by only binary solutions</a:t>
            </a:r>
          </a:p>
          <a:p>
            <a:r>
              <a:rPr lang="en-US" i="1" dirty="0" smtClean="0"/>
              <a:t>It is used for calculation of  very small quantities</a:t>
            </a:r>
            <a:endParaRPr lang="en-US" i="1" dirty="0"/>
          </a:p>
        </p:txBody>
      </p:sp>
      <p:pic>
        <p:nvPicPr>
          <p:cNvPr id="4" name="Picture 3"/>
          <p:cNvPicPr>
            <a:picLocks noChangeAspect="1"/>
          </p:cNvPicPr>
          <p:nvPr/>
        </p:nvPicPr>
        <p:blipFill>
          <a:blip r:embed="rId2">
            <a:alphaModFix amt="98000"/>
            <a:biLevel thresh="25000"/>
            <a:extLst>
              <a:ext uri="{BEBA8EAE-BF5A-486C-A8C5-ECC9F3942E4B}">
                <a14:imgProps xmlns:a14="http://schemas.microsoft.com/office/drawing/2010/main">
                  <a14:imgLayer r:embed="rId3">
                    <a14:imgEffect>
                      <a14:colorTemperature colorTemp="3130"/>
                    </a14:imgEffect>
                    <a14:imgEffect>
                      <a14:saturation sat="257000"/>
                    </a14:imgEffect>
                    <a14:imgEffect>
                      <a14:brightnessContrast bright="22000"/>
                    </a14:imgEffect>
                  </a14:imgLayer>
                </a14:imgProps>
              </a:ext>
            </a:extLst>
          </a:blip>
          <a:stretch>
            <a:fillRect/>
          </a:stretch>
        </p:blipFill>
        <p:spPr>
          <a:xfrm>
            <a:off x="0" y="2023110"/>
            <a:ext cx="4876800" cy="836004"/>
          </a:xfrm>
          <a:prstGeom prst="rect">
            <a:avLst/>
          </a:prstGeom>
        </p:spPr>
      </p:pic>
      <p:pic>
        <p:nvPicPr>
          <p:cNvPr id="5" name="Picture 4"/>
          <p:cNvPicPr>
            <a:picLocks noChangeAspect="1"/>
          </p:cNvPicPr>
          <p:nvPr/>
        </p:nvPicPr>
        <p:blipFill>
          <a:blip r:embed="rId4"/>
          <a:stretch>
            <a:fillRect/>
          </a:stretch>
        </p:blipFill>
        <p:spPr>
          <a:xfrm>
            <a:off x="4876801" y="857250"/>
            <a:ext cx="4254230" cy="2331720"/>
          </a:xfrm>
          <a:prstGeom prst="rect">
            <a:avLst/>
          </a:prstGeom>
        </p:spPr>
      </p:pic>
      <p:pic>
        <p:nvPicPr>
          <p:cNvPr id="6" name="Picture 5"/>
          <p:cNvPicPr>
            <a:picLocks noChangeAspect="1"/>
          </p:cNvPicPr>
          <p:nvPr/>
        </p:nvPicPr>
        <p:blipFill>
          <a:blip r:embed="rId5"/>
          <a:stretch>
            <a:fillRect/>
          </a:stretch>
        </p:blipFill>
        <p:spPr>
          <a:xfrm>
            <a:off x="4876800" y="3188970"/>
            <a:ext cx="4267200" cy="1943899"/>
          </a:xfrm>
          <a:prstGeom prst="rect">
            <a:avLst/>
          </a:prstGeom>
        </p:spPr>
      </p:pic>
    </p:spTree>
    <p:extLst>
      <p:ext uri="{BB962C8B-B14F-4D97-AF65-F5344CB8AC3E}">
        <p14:creationId xmlns:p14="http://schemas.microsoft.com/office/powerpoint/2010/main" val="23229810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50"/>
          </a:xfrm>
        </p:spPr>
        <p:txBody>
          <a:bodyPr/>
          <a:lstStyle/>
          <a:p>
            <a:r>
              <a:rPr lang="en-US" dirty="0" smtClean="0"/>
              <a:t>Mole fraction</a:t>
            </a:r>
            <a:endParaRPr lang="en-US" dirty="0"/>
          </a:p>
        </p:txBody>
      </p:sp>
      <p:sp>
        <p:nvSpPr>
          <p:cNvPr id="3" name="Content Placeholder 2"/>
          <p:cNvSpPr>
            <a:spLocks noGrp="1"/>
          </p:cNvSpPr>
          <p:nvPr>
            <p:ph idx="1"/>
          </p:nvPr>
        </p:nvSpPr>
        <p:spPr>
          <a:xfrm>
            <a:off x="0" y="857251"/>
            <a:ext cx="4724400" cy="4286249"/>
          </a:xfrm>
        </p:spPr>
        <p:txBody>
          <a:bodyPr/>
          <a:lstStyle/>
          <a:p>
            <a:r>
              <a:rPr lang="en-US" sz="1800" i="1" dirty="0"/>
              <a:t>It </a:t>
            </a:r>
            <a:r>
              <a:rPr lang="en-US" sz="1800" i="1" dirty="0" smtClean="0"/>
              <a:t>is defined as </a:t>
            </a:r>
            <a:r>
              <a:rPr lang="en-US" sz="1800" i="1" dirty="0"/>
              <a:t>the ratio of number of moles of a particular component to the total number of moles of the solution. If a substance ‘A’ dissolves in substance ‘B’ and their number of moles are n</a:t>
            </a:r>
            <a:r>
              <a:rPr lang="en-US" sz="1800" i="1" baseline="-25000" dirty="0"/>
              <a:t>A</a:t>
            </a:r>
            <a:r>
              <a:rPr lang="en-US" sz="1800" i="1" dirty="0"/>
              <a:t> and n</a:t>
            </a:r>
            <a:r>
              <a:rPr lang="en-US" sz="1800" i="1" baseline="-25000" dirty="0"/>
              <a:t>B</a:t>
            </a:r>
            <a:r>
              <a:rPr lang="en-US" sz="1800" i="1" dirty="0"/>
              <a:t> respectively; then the mole fractions of A and B are given as </a:t>
            </a:r>
            <a:r>
              <a:rPr lang="en-US" sz="1800" i="1" dirty="0" smtClean="0"/>
              <a:t>X</a:t>
            </a:r>
            <a:r>
              <a:rPr lang="en-US" sz="1800" i="1" baseline="-25000" dirty="0" smtClean="0"/>
              <a:t>A</a:t>
            </a:r>
            <a:r>
              <a:rPr lang="en-US" sz="1800" i="1" dirty="0" smtClean="0"/>
              <a:t> and X</a:t>
            </a:r>
            <a:r>
              <a:rPr lang="en-US" sz="1800" i="1" baseline="-25000" dirty="0" smtClean="0"/>
              <a:t>B</a:t>
            </a:r>
            <a:endParaRPr lang="en-US" sz="1800" i="1" dirty="0"/>
          </a:p>
          <a:p>
            <a:r>
              <a:rPr lang="en-US" sz="2000" i="1" dirty="0" smtClean="0"/>
              <a:t>Mole fraction is a dimensionless quantity</a:t>
            </a:r>
            <a:endParaRPr lang="en-US" sz="2000" i="1" dirty="0"/>
          </a:p>
        </p:txBody>
      </p:sp>
      <p:pic>
        <p:nvPicPr>
          <p:cNvPr id="5" name="Picture 4"/>
          <p:cNvPicPr>
            <a:picLocks noChangeAspect="1"/>
          </p:cNvPicPr>
          <p:nvPr/>
        </p:nvPicPr>
        <p:blipFill>
          <a:blip r:embed="rId2"/>
          <a:stretch>
            <a:fillRect/>
          </a:stretch>
        </p:blipFill>
        <p:spPr>
          <a:xfrm>
            <a:off x="5410200" y="857250"/>
            <a:ext cx="3733800" cy="2331720"/>
          </a:xfrm>
          <a:prstGeom prst="rect">
            <a:avLst/>
          </a:prstGeom>
        </p:spPr>
      </p:pic>
      <p:pic>
        <p:nvPicPr>
          <p:cNvPr id="8" name="Picture 7"/>
          <p:cNvPicPr>
            <a:picLocks noChangeAspect="1"/>
          </p:cNvPicPr>
          <p:nvPr/>
        </p:nvPicPr>
        <p:blipFill>
          <a:blip r:embed="rId3"/>
          <a:stretch>
            <a:fillRect/>
          </a:stretch>
        </p:blipFill>
        <p:spPr>
          <a:xfrm>
            <a:off x="7258" y="3257550"/>
            <a:ext cx="5174343" cy="1645920"/>
          </a:xfrm>
          <a:prstGeom prst="rect">
            <a:avLst/>
          </a:prstGeom>
        </p:spPr>
      </p:pic>
      <p:pic>
        <p:nvPicPr>
          <p:cNvPr id="9" name="Picture 8"/>
          <p:cNvPicPr>
            <a:picLocks noChangeAspect="1"/>
          </p:cNvPicPr>
          <p:nvPr/>
        </p:nvPicPr>
        <p:blipFill>
          <a:blip r:embed="rId4"/>
          <a:stretch>
            <a:fillRect/>
          </a:stretch>
        </p:blipFill>
        <p:spPr>
          <a:xfrm>
            <a:off x="5181600" y="3257550"/>
            <a:ext cx="3962400" cy="1645920"/>
          </a:xfrm>
          <a:prstGeom prst="rect">
            <a:avLst/>
          </a:prstGeom>
        </p:spPr>
      </p:pic>
    </p:spTree>
    <p:extLst>
      <p:ext uri="{BB962C8B-B14F-4D97-AF65-F5344CB8AC3E}">
        <p14:creationId xmlns:p14="http://schemas.microsoft.com/office/powerpoint/2010/main" val="22400990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93484"/>
          </a:xfrm>
        </p:spPr>
        <p:txBody>
          <a:bodyPr/>
          <a:lstStyle/>
          <a:p>
            <a:r>
              <a:rPr lang="en-US" dirty="0"/>
              <a:t>M</a:t>
            </a:r>
            <a:r>
              <a:rPr lang="en-US" dirty="0" smtClean="0"/>
              <a:t>olarity</a:t>
            </a:r>
            <a:endParaRPr lang="en-US" dirty="0"/>
          </a:p>
        </p:txBody>
      </p:sp>
      <p:sp>
        <p:nvSpPr>
          <p:cNvPr id="3" name="Content Placeholder 2"/>
          <p:cNvSpPr>
            <a:spLocks noGrp="1"/>
          </p:cNvSpPr>
          <p:nvPr>
            <p:ph idx="1"/>
          </p:nvPr>
        </p:nvSpPr>
        <p:spPr>
          <a:xfrm>
            <a:off x="2" y="1062991"/>
            <a:ext cx="5333999" cy="4080509"/>
          </a:xfrm>
        </p:spPr>
        <p:txBody>
          <a:bodyPr>
            <a:normAutofit lnSpcReduction="10000"/>
          </a:bodyPr>
          <a:lstStyle/>
          <a:p>
            <a:r>
              <a:rPr lang="en-US" i="1" dirty="0"/>
              <a:t>It is the most widely used unit and is denoted by M. It is defined as the number of moles of the solute in 1 </a:t>
            </a:r>
            <a:r>
              <a:rPr lang="en-US" i="1" dirty="0" smtClean="0"/>
              <a:t>litre of the solution. Therefore </a:t>
            </a:r>
          </a:p>
          <a:p>
            <a:endParaRPr lang="en-US" i="1" dirty="0"/>
          </a:p>
          <a:p>
            <a:endParaRPr lang="en-US" i="1" dirty="0" smtClean="0"/>
          </a:p>
          <a:p>
            <a:r>
              <a:rPr lang="en-US" i="1" dirty="0"/>
              <a:t>molarity of a solution depends upon temperature because volume of a solution is temperature </a:t>
            </a:r>
            <a:r>
              <a:rPr lang="en-US" i="1" dirty="0" smtClean="0"/>
              <a:t>dependent</a:t>
            </a:r>
            <a:r>
              <a:rPr lang="en-US" i="1" dirty="0"/>
              <a:t>. </a:t>
            </a:r>
          </a:p>
          <a:p>
            <a:endParaRPr lang="en-US" i="1" dirty="0"/>
          </a:p>
          <a:p>
            <a:endParaRPr lang="en-US" dirty="0"/>
          </a:p>
        </p:txBody>
      </p:sp>
      <p:pic>
        <p:nvPicPr>
          <p:cNvPr id="5" name="Picture 4"/>
          <p:cNvPicPr>
            <a:picLocks noChangeAspect="1"/>
          </p:cNvPicPr>
          <p:nvPr/>
        </p:nvPicPr>
        <p:blipFill>
          <a:blip r:embed="rId2"/>
          <a:stretch>
            <a:fillRect/>
          </a:stretch>
        </p:blipFill>
        <p:spPr>
          <a:xfrm>
            <a:off x="5644180" y="1268730"/>
            <a:ext cx="3499821" cy="2194560"/>
          </a:xfrm>
          <a:prstGeom prst="rect">
            <a:avLst/>
          </a:prstGeom>
        </p:spPr>
      </p:pic>
      <p:pic>
        <p:nvPicPr>
          <p:cNvPr id="6" name="Picture 5"/>
          <p:cNvPicPr>
            <a:picLocks noChangeAspect="1"/>
          </p:cNvPicPr>
          <p:nvPr/>
        </p:nvPicPr>
        <p:blipFill>
          <a:blip r:embed="rId3"/>
          <a:stretch>
            <a:fillRect/>
          </a:stretch>
        </p:blipFill>
        <p:spPr>
          <a:xfrm>
            <a:off x="533400" y="2503170"/>
            <a:ext cx="4267200" cy="1097280"/>
          </a:xfrm>
          <a:prstGeom prst="rect">
            <a:avLst/>
          </a:prstGeom>
        </p:spPr>
      </p:pic>
    </p:spTree>
    <p:extLst>
      <p:ext uri="{BB962C8B-B14F-4D97-AF65-F5344CB8AC3E}">
        <p14:creationId xmlns:p14="http://schemas.microsoft.com/office/powerpoint/2010/main" val="35517612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9220200" cy="1093484"/>
          </a:xfrm>
        </p:spPr>
        <p:txBody>
          <a:bodyPr/>
          <a:lstStyle/>
          <a:p>
            <a:r>
              <a:rPr lang="en-US" dirty="0"/>
              <a:t>M</a:t>
            </a:r>
            <a:r>
              <a:rPr lang="en-US" dirty="0" smtClean="0"/>
              <a:t>olality</a:t>
            </a:r>
            <a:endParaRPr lang="en-US" dirty="0"/>
          </a:p>
        </p:txBody>
      </p:sp>
      <p:sp>
        <p:nvSpPr>
          <p:cNvPr id="3" name="Content Placeholder 2"/>
          <p:cNvSpPr>
            <a:spLocks noGrp="1"/>
          </p:cNvSpPr>
          <p:nvPr>
            <p:ph idx="1"/>
          </p:nvPr>
        </p:nvSpPr>
        <p:spPr>
          <a:xfrm>
            <a:off x="76200" y="1131570"/>
            <a:ext cx="4191000" cy="4011930"/>
          </a:xfrm>
        </p:spPr>
        <p:txBody>
          <a:bodyPr>
            <a:normAutofit lnSpcReduction="10000"/>
          </a:bodyPr>
          <a:lstStyle/>
          <a:p>
            <a:r>
              <a:rPr lang="en-US" i="1" dirty="0"/>
              <a:t>It is defined as the number of moles of solute present in 1 kg of solvent. It is denoted by m</a:t>
            </a:r>
            <a:r>
              <a:rPr lang="en-US" i="1" dirty="0" smtClean="0"/>
              <a:t>.</a:t>
            </a:r>
          </a:p>
          <a:p>
            <a:endParaRPr lang="en-US" dirty="0"/>
          </a:p>
          <a:p>
            <a:endParaRPr lang="en-US" dirty="0" smtClean="0"/>
          </a:p>
          <a:p>
            <a:r>
              <a:rPr lang="en-US" i="1" dirty="0" smtClean="0"/>
              <a:t>molality </a:t>
            </a:r>
            <a:r>
              <a:rPr lang="en-US" i="1" dirty="0"/>
              <a:t>of a solution </a:t>
            </a:r>
            <a:r>
              <a:rPr lang="en-US" i="1" dirty="0" smtClean="0"/>
              <a:t>does not change with </a:t>
            </a:r>
            <a:r>
              <a:rPr lang="en-US" i="1" dirty="0"/>
              <a:t>temperature because volume of a solution is temperature </a:t>
            </a:r>
            <a:r>
              <a:rPr lang="en-US" i="1" dirty="0" smtClean="0"/>
              <a:t>independent</a:t>
            </a:r>
            <a:r>
              <a:rPr lang="en-US" dirty="0" smtClean="0"/>
              <a:t> </a:t>
            </a:r>
            <a:endParaRPr lang="en-US" dirty="0"/>
          </a:p>
          <a:p>
            <a:endParaRPr lang="en-US" dirty="0"/>
          </a:p>
        </p:txBody>
      </p:sp>
      <p:pic>
        <p:nvPicPr>
          <p:cNvPr id="4" name="Picture 3"/>
          <p:cNvPicPr>
            <a:picLocks noChangeAspect="1"/>
          </p:cNvPicPr>
          <p:nvPr/>
        </p:nvPicPr>
        <p:blipFill>
          <a:blip r:embed="rId2"/>
          <a:stretch>
            <a:fillRect/>
          </a:stretch>
        </p:blipFill>
        <p:spPr>
          <a:xfrm>
            <a:off x="152400" y="2366010"/>
            <a:ext cx="3746500" cy="1120140"/>
          </a:xfrm>
          <a:prstGeom prst="rect">
            <a:avLst/>
          </a:prstGeom>
        </p:spPr>
      </p:pic>
      <p:pic>
        <p:nvPicPr>
          <p:cNvPr id="5" name="Picture 4"/>
          <p:cNvPicPr>
            <a:picLocks noChangeAspect="1"/>
          </p:cNvPicPr>
          <p:nvPr/>
        </p:nvPicPr>
        <p:blipFill>
          <a:blip r:embed="rId3"/>
          <a:stretch>
            <a:fillRect/>
          </a:stretch>
        </p:blipFill>
        <p:spPr>
          <a:xfrm>
            <a:off x="4419600" y="1405890"/>
            <a:ext cx="4445000" cy="2286000"/>
          </a:xfrm>
          <a:prstGeom prst="rect">
            <a:avLst/>
          </a:prstGeom>
        </p:spPr>
      </p:pic>
    </p:spTree>
    <p:extLst>
      <p:ext uri="{BB962C8B-B14F-4D97-AF65-F5344CB8AC3E}">
        <p14:creationId xmlns:p14="http://schemas.microsoft.com/office/powerpoint/2010/main" val="21400455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main concentrations of solutions</a:t>
            </a:r>
            <a:endParaRPr lang="en-US" dirty="0"/>
          </a:p>
        </p:txBody>
      </p:sp>
      <p:sp>
        <p:nvSpPr>
          <p:cNvPr id="3" name="Text Placeholder 2"/>
          <p:cNvSpPr>
            <a:spLocks noGrp="1"/>
          </p:cNvSpPr>
          <p:nvPr>
            <p:ph type="body" idx="1"/>
          </p:nvPr>
        </p:nvSpPr>
        <p:spPr>
          <a:xfrm>
            <a:off x="762000" y="1352550"/>
            <a:ext cx="3773488" cy="320908"/>
          </a:xfrm>
        </p:spPr>
        <p:style>
          <a:lnRef idx="1">
            <a:schemeClr val="accent3"/>
          </a:lnRef>
          <a:fillRef idx="2">
            <a:schemeClr val="accent3"/>
          </a:fillRef>
          <a:effectRef idx="1">
            <a:schemeClr val="accent3"/>
          </a:effectRef>
          <a:fontRef idx="minor">
            <a:schemeClr val="dk1"/>
          </a:fontRef>
        </p:style>
        <p:txBody>
          <a:bodyPr>
            <a:normAutofit fontScale="62500" lnSpcReduction="20000"/>
          </a:bodyPr>
          <a:lstStyle/>
          <a:p>
            <a:r>
              <a:rPr lang="en-US" dirty="0" smtClean="0"/>
              <a:t>molarity</a:t>
            </a:r>
            <a:endParaRPr lang="en-US" dirty="0"/>
          </a:p>
        </p:txBody>
      </p:sp>
      <p:sp>
        <p:nvSpPr>
          <p:cNvPr id="5" name="Content Placeholder 4"/>
          <p:cNvSpPr>
            <a:spLocks noGrp="1"/>
          </p:cNvSpPr>
          <p:nvPr>
            <p:ph sz="half" idx="2"/>
          </p:nvPr>
        </p:nvSpPr>
        <p:spPr/>
        <p:txBody>
          <a:bodyPr>
            <a:normAutofit fontScale="85000" lnSpcReduction="20000"/>
          </a:bodyPr>
          <a:lstStyle/>
          <a:p>
            <a:r>
              <a:rPr lang="en-US" i="1" dirty="0" smtClean="0"/>
              <a:t>It is the most widely used unit and is denoted by M. It is defined as the number of moles in solute upon volume of  solution in litres(L).</a:t>
            </a:r>
          </a:p>
          <a:p>
            <a:r>
              <a:rPr lang="en-US" i="1" dirty="0" smtClean="0"/>
              <a:t>Molarity= no of moles in solute/volume of solution in litres.</a:t>
            </a:r>
          </a:p>
          <a:p>
            <a:r>
              <a:rPr lang="en-US" i="1" dirty="0" smtClean="0"/>
              <a:t>Molarity is not preferred</a:t>
            </a:r>
          </a:p>
        </p:txBody>
      </p:sp>
      <p:sp>
        <p:nvSpPr>
          <p:cNvPr id="4" name="Text Placeholder 3"/>
          <p:cNvSpPr>
            <a:spLocks noGrp="1"/>
          </p:cNvSpPr>
          <p:nvPr>
            <p:ph type="body" sz="quarter" idx="3"/>
          </p:nvPr>
        </p:nvSpPr>
        <p:spPr>
          <a:xfrm>
            <a:off x="4648200" y="1352550"/>
            <a:ext cx="3776472" cy="320908"/>
          </a:xfrm>
        </p:spPr>
        <p:style>
          <a:lnRef idx="1">
            <a:schemeClr val="accent2"/>
          </a:lnRef>
          <a:fillRef idx="2">
            <a:schemeClr val="accent2"/>
          </a:fillRef>
          <a:effectRef idx="1">
            <a:schemeClr val="accent2"/>
          </a:effectRef>
          <a:fontRef idx="minor">
            <a:schemeClr val="dk1"/>
          </a:fontRef>
        </p:style>
        <p:txBody>
          <a:bodyPr>
            <a:normAutofit fontScale="62500" lnSpcReduction="20000"/>
          </a:bodyPr>
          <a:lstStyle/>
          <a:p>
            <a:r>
              <a:rPr lang="en-US" dirty="0" smtClean="0"/>
              <a:t>molality</a:t>
            </a:r>
            <a:endParaRPr lang="en-US" dirty="0"/>
          </a:p>
        </p:txBody>
      </p:sp>
      <p:sp>
        <p:nvSpPr>
          <p:cNvPr id="6" name="Content Placeholder 5"/>
          <p:cNvSpPr>
            <a:spLocks noGrp="1"/>
          </p:cNvSpPr>
          <p:nvPr>
            <p:ph sz="quarter" idx="4"/>
          </p:nvPr>
        </p:nvSpPr>
        <p:spPr/>
        <p:txBody>
          <a:bodyPr>
            <a:normAutofit fontScale="92500" lnSpcReduction="10000"/>
          </a:bodyPr>
          <a:lstStyle/>
          <a:p>
            <a:r>
              <a:rPr lang="en-US" i="1" dirty="0" smtClean="0"/>
              <a:t>It is defined as the number of moles of solute present in 1 kg of solvent. It is denoted by (m).</a:t>
            </a:r>
          </a:p>
          <a:p>
            <a:r>
              <a:rPr lang="en-US" i="1" dirty="0" smtClean="0"/>
              <a:t>Molality= no of moles in solute/ mass of solvent in kg.</a:t>
            </a:r>
          </a:p>
          <a:p>
            <a:r>
              <a:rPr lang="en-US" i="1" dirty="0" smtClean="0"/>
              <a:t>Molality is preferred</a:t>
            </a:r>
            <a:endParaRPr lang="en-US" i="1"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Concepts in molarity</a:t>
            </a:r>
            <a:endParaRPr lang="en-US" dirty="0"/>
          </a:p>
        </p:txBody>
      </p:sp>
      <p:sp>
        <p:nvSpPr>
          <p:cNvPr id="8" name="Content Placeholder 7"/>
          <p:cNvSpPr>
            <a:spLocks noGrp="1"/>
          </p:cNvSpPr>
          <p:nvPr>
            <p:ph idx="1"/>
          </p:nvPr>
        </p:nvSpPr>
        <p:spPr/>
        <p:txBody>
          <a:bodyPr/>
          <a:lstStyle/>
          <a:p>
            <a:r>
              <a:rPr lang="en-US" dirty="0" smtClean="0"/>
              <a:t>In some cases to find the mass of a certain compound volume of a compound , mass of the second compound and volume of the second compound will be given in that case we apply the formula :-</a:t>
            </a:r>
            <a:endParaRPr lang="en-US" dirty="0"/>
          </a:p>
        </p:txBody>
      </p:sp>
      <p:pic>
        <p:nvPicPr>
          <p:cNvPr id="10" name="Picture 9"/>
          <p:cNvPicPr>
            <a:picLocks noChangeAspect="1"/>
          </p:cNvPicPr>
          <p:nvPr/>
        </p:nvPicPr>
        <p:blipFill>
          <a:blip r:embed="rId2"/>
          <a:stretch>
            <a:fillRect/>
          </a:stretch>
        </p:blipFill>
        <p:spPr>
          <a:xfrm>
            <a:off x="2667000" y="2846070"/>
            <a:ext cx="3810000" cy="1943100"/>
          </a:xfrm>
          <a:prstGeom prst="rect">
            <a:avLst/>
          </a:prstGeom>
        </p:spPr>
      </p:pic>
    </p:spTree>
    <p:extLst>
      <p:ext uri="{BB962C8B-B14F-4D97-AF65-F5344CB8AC3E}">
        <p14:creationId xmlns:p14="http://schemas.microsoft.com/office/powerpoint/2010/main" val="7288358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
            <a:ext cx="8095130" cy="445770"/>
          </a:xfrm>
        </p:spPr>
        <p:txBody>
          <a:bodyPr/>
          <a:lstStyle/>
          <a:p>
            <a:r>
              <a:rPr lang="en-US" dirty="0" smtClean="0"/>
              <a:t/>
            </a:r>
            <a:br>
              <a:rPr lang="en-US" dirty="0" smtClean="0"/>
            </a:br>
            <a:r>
              <a:rPr lang="en-US" sz="3600" dirty="0" smtClean="0">
                <a:solidFill>
                  <a:srgbClr val="000000"/>
                </a:solidFill>
              </a:rPr>
              <a:t>Laws of chemical combination</a:t>
            </a:r>
            <a:endParaRPr lang="en-US" sz="3600" dirty="0">
              <a:solidFill>
                <a:srgbClr val="000000"/>
              </a:solidFill>
            </a:endParaRPr>
          </a:p>
        </p:txBody>
      </p:sp>
      <p:pic>
        <p:nvPicPr>
          <p:cNvPr id="5" name="Picture Placeholder 4"/>
          <p:cNvPicPr>
            <a:picLocks noGrp="1" noChangeAspect="1"/>
          </p:cNvPicPr>
          <p:nvPr>
            <p:ph type="pic" sz="quarter" idx="13"/>
          </p:nvPr>
        </p:nvPicPr>
        <p:blipFill>
          <a:blip r:embed="rId2"/>
          <a:srcRect t="-73724" b="-73724"/>
          <a:stretch>
            <a:fillRect/>
          </a:stretch>
        </p:blipFill>
        <p:spPr>
          <a:xfrm>
            <a:off x="1752600" y="582930"/>
            <a:ext cx="5638800" cy="2743200"/>
          </a:xfrm>
        </p:spPr>
      </p:pic>
    </p:spTree>
    <p:extLst>
      <p:ext uri="{BB962C8B-B14F-4D97-AF65-F5344CB8AC3E}">
        <p14:creationId xmlns:p14="http://schemas.microsoft.com/office/powerpoint/2010/main" val="291523486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0"/>
            <a:ext cx="9143999" cy="5143500"/>
          </a:xfrm>
        </p:spPr>
        <p:txBody>
          <a:bodyPr/>
          <a:lstStyle/>
          <a:p>
            <a:r>
              <a:rPr lang="en-US" dirty="0" smtClean="0"/>
              <a:t>Another very important formula used in molarity  is finding molarity using density.</a:t>
            </a:r>
          </a:p>
          <a:p>
            <a:pPr marL="0" indent="0">
              <a:buNone/>
            </a:pPr>
            <a:r>
              <a:rPr lang="en-US" dirty="0" smtClean="0"/>
              <a:t>The formula is   </a:t>
            </a:r>
          </a:p>
          <a:p>
            <a:pPr marL="0" indent="0">
              <a:buNone/>
            </a:pPr>
            <a:r>
              <a:rPr lang="en-US" dirty="0" smtClean="0"/>
              <a:t>                                 M = </a:t>
            </a:r>
            <a:r>
              <a:rPr lang="en-US" sz="2800" u="sng" dirty="0" smtClean="0"/>
              <a:t>% x d x10</a:t>
            </a:r>
            <a:endParaRPr lang="en-US" sz="1400" u="sng" dirty="0" smtClean="0"/>
          </a:p>
          <a:p>
            <a:pPr marL="0" indent="0">
              <a:lnSpc>
                <a:spcPct val="10000"/>
              </a:lnSpc>
              <a:buNone/>
            </a:pPr>
            <a:r>
              <a:rPr lang="en-US" sz="1400" dirty="0"/>
              <a:t> </a:t>
            </a:r>
            <a:r>
              <a:rPr lang="en-US" sz="1400" dirty="0" smtClean="0"/>
              <a:t>                                        </a:t>
            </a:r>
            <a:r>
              <a:rPr lang="en-US" dirty="0" smtClean="0"/>
              <a:t>                      </a:t>
            </a:r>
            <a:r>
              <a:rPr lang="en-US" dirty="0" smtClean="0"/>
              <a:t>mass</a:t>
            </a:r>
            <a:endParaRPr lang="en-US" dirty="0" smtClean="0"/>
          </a:p>
          <a:p>
            <a:pPr marL="0" indent="0">
              <a:lnSpc>
                <a:spcPct val="10000"/>
              </a:lnSpc>
              <a:buNone/>
            </a:pPr>
            <a:endParaRPr lang="en-US" dirty="0"/>
          </a:p>
          <a:p>
            <a:pPr marL="0" indent="0">
              <a:lnSpc>
                <a:spcPct val="10000"/>
              </a:lnSpc>
              <a:buNone/>
            </a:pPr>
            <a:r>
              <a:rPr lang="en-US" b="1" u="sng" dirty="0" smtClean="0"/>
              <a:t>Example question:</a:t>
            </a:r>
          </a:p>
          <a:p>
            <a:pPr marL="0" indent="0">
              <a:lnSpc>
                <a:spcPct val="90000"/>
              </a:lnSpc>
              <a:buNone/>
            </a:pPr>
            <a:r>
              <a:rPr lang="en-US" dirty="0" smtClean="0"/>
              <a:t>Commercially available sulphuric acid contains 93% by mass and has has a density of 1.84 g/cm</a:t>
            </a:r>
            <a:r>
              <a:rPr lang="en-US" baseline="30000" dirty="0" smtClean="0"/>
              <a:t>3</a:t>
            </a:r>
            <a:r>
              <a:rPr lang="en-US" dirty="0" smtClean="0"/>
              <a:t> . Calculate  the molarity of the solution and the volume of concentrated acid required to prepare 2.5mL  of 0.50 M of H</a:t>
            </a:r>
            <a:r>
              <a:rPr lang="en-US" baseline="-25000" dirty="0" smtClean="0"/>
              <a:t>2</a:t>
            </a:r>
            <a:r>
              <a:rPr lang="en-US" dirty="0" smtClean="0"/>
              <a:t>SO</a:t>
            </a:r>
            <a:r>
              <a:rPr lang="en-US" baseline="-25000" dirty="0" smtClean="0"/>
              <a:t>4</a:t>
            </a:r>
            <a:r>
              <a:rPr lang="en-US" dirty="0" smtClean="0"/>
              <a:t>.</a:t>
            </a:r>
            <a:endParaRPr lang="en-US" baseline="-25000" dirty="0" smtClean="0"/>
          </a:p>
          <a:p>
            <a:pPr marL="0" indent="0">
              <a:lnSpc>
                <a:spcPct val="90000"/>
              </a:lnSpc>
              <a:buNone/>
            </a:pPr>
            <a:endParaRPr lang="en-US" dirty="0"/>
          </a:p>
          <a:p>
            <a:pPr marL="0" indent="0">
              <a:lnSpc>
                <a:spcPct val="10000"/>
              </a:lnSpc>
              <a:buNone/>
            </a:pPr>
            <a:endParaRPr lang="en-US" dirty="0" smtClean="0"/>
          </a:p>
        </p:txBody>
      </p:sp>
    </p:spTree>
    <p:extLst>
      <p:ext uri="{BB962C8B-B14F-4D97-AF65-F5344CB8AC3E}">
        <p14:creationId xmlns:p14="http://schemas.microsoft.com/office/powerpoint/2010/main" val="338884947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749300"/>
            <a:ext cx="8369300" cy="3644900"/>
          </a:xfrm>
          <a:prstGeom prst="rect">
            <a:avLst/>
          </a:prstGeom>
        </p:spPr>
      </p:pic>
    </p:spTree>
    <p:extLst>
      <p:ext uri="{BB962C8B-B14F-4D97-AF65-F5344CB8AC3E}">
        <p14:creationId xmlns:p14="http://schemas.microsoft.com/office/powerpoint/2010/main" val="31408859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50"/>
          </a:xfrm>
        </p:spPr>
        <p:txBody>
          <a:bodyPr/>
          <a:lstStyle/>
          <a:p>
            <a:r>
              <a:rPr lang="en-US" dirty="0" smtClean="0"/>
              <a:t>Examples on molality</a:t>
            </a:r>
            <a:endParaRPr lang="en-US" dirty="0"/>
          </a:p>
        </p:txBody>
      </p:sp>
      <p:sp>
        <p:nvSpPr>
          <p:cNvPr id="4" name="TextBox 3"/>
          <p:cNvSpPr txBox="1"/>
          <p:nvPr/>
        </p:nvSpPr>
        <p:spPr>
          <a:xfrm>
            <a:off x="228600" y="1047750"/>
            <a:ext cx="8035365" cy="923330"/>
          </a:xfrm>
          <a:prstGeom prst="rect">
            <a:avLst/>
          </a:prstGeom>
          <a:noFill/>
        </p:spPr>
        <p:txBody>
          <a:bodyPr wrap="square" rtlCol="0">
            <a:spAutoFit/>
          </a:bodyPr>
          <a:lstStyle/>
          <a:p>
            <a:r>
              <a:rPr lang="en-US" dirty="0"/>
              <a:t>What is the molality of a solution consisting of 1.34 mL of carbon tetrachloride (CCl</a:t>
            </a:r>
            <a:r>
              <a:rPr lang="en-US" baseline="-25000" dirty="0"/>
              <a:t>4</a:t>
            </a:r>
            <a:r>
              <a:rPr lang="en-US" dirty="0"/>
              <a:t>, density= 1.59 g/mL) in 65.0 mL of methylene chloride (CH</a:t>
            </a:r>
            <a:r>
              <a:rPr lang="en-US" baseline="-25000" dirty="0"/>
              <a:t>2</a:t>
            </a:r>
            <a:r>
              <a:rPr lang="en-US" dirty="0"/>
              <a:t>Cl</a:t>
            </a:r>
            <a:r>
              <a:rPr lang="en-US" baseline="-25000" dirty="0"/>
              <a:t>2</a:t>
            </a:r>
            <a:r>
              <a:rPr lang="en-US" dirty="0"/>
              <a:t>, density = 1.33 g/mL)?</a:t>
            </a:r>
            <a:endParaRPr lang="en-US" dirty="0"/>
          </a:p>
        </p:txBody>
      </p:sp>
      <p:sp>
        <p:nvSpPr>
          <p:cNvPr id="5" name="TextBox 4"/>
          <p:cNvSpPr txBox="1"/>
          <p:nvPr/>
        </p:nvSpPr>
        <p:spPr>
          <a:xfrm>
            <a:off x="474318" y="2632003"/>
            <a:ext cx="1146468" cy="369332"/>
          </a:xfrm>
          <a:prstGeom prst="rect">
            <a:avLst/>
          </a:prstGeom>
          <a:noFill/>
        </p:spPr>
        <p:txBody>
          <a:bodyPr wrap="none" rtlCol="0">
            <a:spAutoFit/>
          </a:bodyPr>
          <a:lstStyle/>
          <a:p>
            <a:r>
              <a:rPr lang="en-US" u="sng" dirty="0" smtClean="0"/>
              <a:t>Solution:-</a:t>
            </a:r>
            <a:endParaRPr lang="en-US" u="sng" dirty="0"/>
          </a:p>
        </p:txBody>
      </p:sp>
      <p:sp>
        <p:nvSpPr>
          <p:cNvPr id="7" name="Rectangle 6"/>
          <p:cNvSpPr/>
          <p:nvPr/>
        </p:nvSpPr>
        <p:spPr>
          <a:xfrm>
            <a:off x="1752600" y="2495550"/>
            <a:ext cx="5257800" cy="2585323"/>
          </a:xfrm>
          <a:prstGeom prst="rect">
            <a:avLst/>
          </a:prstGeom>
        </p:spPr>
        <p:txBody>
          <a:bodyPr wrap="square">
            <a:spAutoFit/>
          </a:bodyPr>
          <a:lstStyle/>
          <a:p>
            <a:r>
              <a:rPr lang="en-US" dirty="0"/>
              <a:t>1) Moles CCl</a:t>
            </a:r>
            <a:r>
              <a:rPr lang="en-US" baseline="-25000" dirty="0"/>
              <a:t>4</a:t>
            </a:r>
            <a:r>
              <a:rPr lang="en-US" dirty="0"/>
              <a:t>:</a:t>
            </a:r>
          </a:p>
          <a:p>
            <a:r>
              <a:rPr lang="en-US" dirty="0"/>
              <a:t>1.34 mL times 1.59 g/mL = 2.1306 g</a:t>
            </a:r>
          </a:p>
          <a:p>
            <a:r>
              <a:rPr lang="it-IT" dirty="0" smtClean="0"/>
              <a:t>    2.1306 </a:t>
            </a:r>
            <a:r>
              <a:rPr lang="it-IT" dirty="0"/>
              <a:t>g / 153.823 g/mol = 0.013851 mol</a:t>
            </a:r>
          </a:p>
          <a:p>
            <a:endParaRPr lang="it-IT" dirty="0" smtClean="0"/>
          </a:p>
          <a:p>
            <a:r>
              <a:rPr lang="it-IT" dirty="0" smtClean="0"/>
              <a:t>2</a:t>
            </a:r>
            <a:r>
              <a:rPr lang="it-IT" dirty="0"/>
              <a:t>) </a:t>
            </a:r>
            <a:r>
              <a:rPr lang="it-IT" dirty="0" smtClean="0"/>
              <a:t> Calculate the Mass </a:t>
            </a:r>
            <a:r>
              <a:rPr lang="it-IT" dirty="0"/>
              <a:t>of the methylene chloride:</a:t>
            </a:r>
          </a:p>
          <a:p>
            <a:r>
              <a:rPr lang="en-US" dirty="0"/>
              <a:t>65.0 mL times 1.33 g/mL = 86.45 g = 0.08645 kg</a:t>
            </a:r>
          </a:p>
          <a:p>
            <a:endParaRPr lang="en-US" dirty="0" smtClean="0"/>
          </a:p>
          <a:p>
            <a:r>
              <a:rPr lang="en-US" dirty="0" smtClean="0"/>
              <a:t>3</a:t>
            </a:r>
            <a:r>
              <a:rPr lang="en-US" dirty="0"/>
              <a:t>) </a:t>
            </a:r>
            <a:r>
              <a:rPr lang="en-US" dirty="0" smtClean="0"/>
              <a:t>Calculate the Molality</a:t>
            </a:r>
            <a:r>
              <a:rPr lang="en-US" dirty="0"/>
              <a:t>:</a:t>
            </a:r>
          </a:p>
          <a:p>
            <a:r>
              <a:rPr lang="it-IT" dirty="0"/>
              <a:t>0.013851 mol / 0.08645 kg = 0.160 m</a:t>
            </a:r>
            <a:endParaRPr lang="en-US" dirty="0"/>
          </a:p>
        </p:txBody>
      </p:sp>
    </p:spTree>
    <p:extLst>
      <p:ext uri="{BB962C8B-B14F-4D97-AF65-F5344CB8AC3E}">
        <p14:creationId xmlns:p14="http://schemas.microsoft.com/office/powerpoint/2010/main" val="4224952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1450"/>
            <a:ext cx="9144000" cy="990614"/>
          </a:xfrm>
        </p:spPr>
        <p:txBody>
          <a:bodyPr/>
          <a:lstStyle/>
          <a:p>
            <a:r>
              <a:rPr lang="en-US" sz="4800" u="sng" dirty="0"/>
              <a:t>Law of conservation of mass:-</a:t>
            </a:r>
            <a:br>
              <a:rPr lang="en-US" sz="4800" u="sng" dirty="0"/>
            </a:br>
            <a:endParaRPr lang="en-US" sz="4800" dirty="0"/>
          </a:p>
        </p:txBody>
      </p:sp>
      <p:sp>
        <p:nvSpPr>
          <p:cNvPr id="3" name="Content Placeholder 2"/>
          <p:cNvSpPr>
            <a:spLocks noGrp="1"/>
          </p:cNvSpPr>
          <p:nvPr>
            <p:ph idx="1"/>
          </p:nvPr>
        </p:nvSpPr>
        <p:spPr>
          <a:xfrm>
            <a:off x="304800" y="857251"/>
            <a:ext cx="4495800" cy="1714500"/>
          </a:xfrm>
        </p:spPr>
        <p:txBody>
          <a:bodyPr/>
          <a:lstStyle/>
          <a:p>
            <a:pPr marL="0" indent="0">
              <a:buNone/>
            </a:pPr>
            <a:r>
              <a:rPr lang="en-US" i="1" dirty="0" smtClean="0"/>
              <a:t>“Law of conservation of mass states that matter can neither be created nor be destroyed in a chemical reaction.”</a:t>
            </a:r>
          </a:p>
          <a:p>
            <a:pPr marL="0" indent="0">
              <a:buNone/>
            </a:pPr>
            <a:endParaRPr lang="en-US" i="1" dirty="0"/>
          </a:p>
        </p:txBody>
      </p:sp>
      <p:pic>
        <p:nvPicPr>
          <p:cNvPr id="4" name="Picture 3"/>
          <p:cNvPicPr>
            <a:picLocks noChangeAspect="1"/>
          </p:cNvPicPr>
          <p:nvPr/>
        </p:nvPicPr>
        <p:blipFill>
          <a:blip r:embed="rId2"/>
          <a:stretch>
            <a:fillRect/>
          </a:stretch>
        </p:blipFill>
        <p:spPr>
          <a:xfrm>
            <a:off x="5943601" y="925830"/>
            <a:ext cx="2193073" cy="2743200"/>
          </a:xfrm>
          <a:prstGeom prst="rect">
            <a:avLst/>
          </a:prstGeom>
        </p:spPr>
      </p:pic>
      <p:pic>
        <p:nvPicPr>
          <p:cNvPr id="5" name="Picture 4"/>
          <p:cNvPicPr>
            <a:picLocks noChangeAspect="1"/>
          </p:cNvPicPr>
          <p:nvPr/>
        </p:nvPicPr>
        <p:blipFill>
          <a:blip r:embed="rId3"/>
          <a:stretch>
            <a:fillRect/>
          </a:stretch>
        </p:blipFill>
        <p:spPr>
          <a:xfrm>
            <a:off x="533400" y="2434591"/>
            <a:ext cx="4419600" cy="2110002"/>
          </a:xfrm>
          <a:prstGeom prst="rect">
            <a:avLst/>
          </a:prstGeom>
        </p:spPr>
      </p:pic>
    </p:spTree>
    <p:extLst>
      <p:ext uri="{BB962C8B-B14F-4D97-AF65-F5344CB8AC3E}">
        <p14:creationId xmlns:p14="http://schemas.microsoft.com/office/powerpoint/2010/main" val="13560343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Law of definite proportions</a:t>
            </a:r>
            <a:endParaRPr lang="en-US" sz="4800" dirty="0"/>
          </a:p>
        </p:txBody>
      </p:sp>
      <p:sp>
        <p:nvSpPr>
          <p:cNvPr id="3" name="Content Placeholder 2"/>
          <p:cNvSpPr>
            <a:spLocks noGrp="1"/>
          </p:cNvSpPr>
          <p:nvPr>
            <p:ph idx="1"/>
          </p:nvPr>
        </p:nvSpPr>
        <p:spPr>
          <a:xfrm>
            <a:off x="0" y="1190066"/>
            <a:ext cx="3352800" cy="1861745"/>
          </a:xfrm>
        </p:spPr>
        <p:txBody>
          <a:bodyPr/>
          <a:lstStyle/>
          <a:p>
            <a:r>
              <a:rPr lang="en-US" i="1" dirty="0" smtClean="0"/>
              <a:t>“In given </a:t>
            </a:r>
            <a:r>
              <a:rPr lang="en-US" i="1" dirty="0"/>
              <a:t>compound always contains exactly the same proportion of elements by weight</a:t>
            </a:r>
            <a:r>
              <a:rPr lang="en-US" i="1" dirty="0" smtClean="0"/>
              <a:t>.” </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6096000" y="1268730"/>
            <a:ext cx="2153220" cy="2674620"/>
          </a:xfrm>
          <a:prstGeom prst="rect">
            <a:avLst/>
          </a:prstGeom>
        </p:spPr>
      </p:pic>
      <p:pic>
        <p:nvPicPr>
          <p:cNvPr id="5" name="Picture 4"/>
          <p:cNvPicPr>
            <a:picLocks noChangeAspect="1"/>
          </p:cNvPicPr>
          <p:nvPr/>
        </p:nvPicPr>
        <p:blipFill>
          <a:blip r:embed="rId3"/>
          <a:stretch>
            <a:fillRect/>
          </a:stretch>
        </p:blipFill>
        <p:spPr>
          <a:xfrm>
            <a:off x="533400" y="2777490"/>
            <a:ext cx="4419600" cy="2205910"/>
          </a:xfrm>
          <a:prstGeom prst="rect">
            <a:avLst/>
          </a:prstGeom>
        </p:spPr>
      </p:pic>
    </p:spTree>
    <p:extLst>
      <p:ext uri="{BB962C8B-B14F-4D97-AF65-F5344CB8AC3E}">
        <p14:creationId xmlns:p14="http://schemas.microsoft.com/office/powerpoint/2010/main" val="9808164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870"/>
            <a:ext cx="9144000" cy="990614"/>
          </a:xfrm>
        </p:spPr>
        <p:txBody>
          <a:bodyPr/>
          <a:lstStyle/>
          <a:p>
            <a:r>
              <a:rPr lang="en-US" dirty="0" smtClean="0"/>
              <a:t>Law of multiple proportions</a:t>
            </a:r>
            <a:endParaRPr lang="en-US" dirty="0"/>
          </a:p>
        </p:txBody>
      </p:sp>
      <p:sp>
        <p:nvSpPr>
          <p:cNvPr id="3" name="Content Placeholder 2"/>
          <p:cNvSpPr>
            <a:spLocks noGrp="1"/>
          </p:cNvSpPr>
          <p:nvPr>
            <p:ph idx="1"/>
          </p:nvPr>
        </p:nvSpPr>
        <p:spPr>
          <a:xfrm>
            <a:off x="152400" y="1131571"/>
            <a:ext cx="5029200" cy="2125979"/>
          </a:xfrm>
        </p:spPr>
        <p:txBody>
          <a:bodyPr>
            <a:normAutofit/>
          </a:bodyPr>
          <a:lstStyle/>
          <a:p>
            <a:r>
              <a:rPr lang="en-US" i="1" dirty="0" smtClean="0"/>
              <a:t>“if </a:t>
            </a:r>
            <a:r>
              <a:rPr lang="en-US" i="1" dirty="0"/>
              <a:t>two elements can combine to form more than one compound, the masses of one element that combine with a fixed mass of the other element, are in the ratio of small whole numbers</a:t>
            </a:r>
            <a:r>
              <a:rPr lang="en-US" i="1" dirty="0" smtClean="0"/>
              <a:t>.”</a:t>
            </a:r>
            <a:endParaRPr lang="en-US" dirty="0"/>
          </a:p>
          <a:p>
            <a:endParaRPr lang="en-US" dirty="0"/>
          </a:p>
        </p:txBody>
      </p:sp>
      <p:pic>
        <p:nvPicPr>
          <p:cNvPr id="4" name="Picture 3"/>
          <p:cNvPicPr>
            <a:picLocks noChangeAspect="1"/>
          </p:cNvPicPr>
          <p:nvPr/>
        </p:nvPicPr>
        <p:blipFill>
          <a:blip r:embed="rId2"/>
          <a:stretch>
            <a:fillRect/>
          </a:stretch>
        </p:blipFill>
        <p:spPr>
          <a:xfrm>
            <a:off x="6096000" y="1131570"/>
            <a:ext cx="2590800" cy="3244977"/>
          </a:xfrm>
          <a:prstGeom prst="rect">
            <a:avLst/>
          </a:prstGeom>
        </p:spPr>
      </p:pic>
      <p:pic>
        <p:nvPicPr>
          <p:cNvPr id="5" name="Picture 4"/>
          <p:cNvPicPr>
            <a:picLocks noChangeAspect="1"/>
          </p:cNvPicPr>
          <p:nvPr/>
        </p:nvPicPr>
        <p:blipFill>
          <a:blip r:embed="rId3"/>
          <a:stretch>
            <a:fillRect/>
          </a:stretch>
        </p:blipFill>
        <p:spPr>
          <a:xfrm>
            <a:off x="838200" y="2983231"/>
            <a:ext cx="4876800" cy="1771730"/>
          </a:xfrm>
          <a:prstGeom prst="rect">
            <a:avLst/>
          </a:prstGeom>
        </p:spPr>
      </p:pic>
    </p:spTree>
    <p:extLst>
      <p:ext uri="{BB962C8B-B14F-4D97-AF65-F5344CB8AC3E}">
        <p14:creationId xmlns:p14="http://schemas.microsoft.com/office/powerpoint/2010/main" val="30486622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290"/>
            <a:ext cx="9144000" cy="1059194"/>
          </a:xfrm>
        </p:spPr>
        <p:txBody>
          <a:bodyPr/>
          <a:lstStyle/>
          <a:p>
            <a:r>
              <a:rPr lang="en-US" sz="4400" dirty="0" smtClean="0"/>
              <a:t>Gay lussac’s</a:t>
            </a:r>
            <a:r>
              <a:rPr lang="en-US" sz="4400" dirty="0"/>
              <a:t> </a:t>
            </a:r>
            <a:r>
              <a:rPr lang="en-US" sz="4400" dirty="0" smtClean="0"/>
              <a:t>law of gaseous volumes</a:t>
            </a:r>
            <a:endParaRPr lang="en-US" sz="4400" dirty="0"/>
          </a:p>
        </p:txBody>
      </p:sp>
      <p:sp>
        <p:nvSpPr>
          <p:cNvPr id="3" name="Content Placeholder 2"/>
          <p:cNvSpPr>
            <a:spLocks noGrp="1"/>
          </p:cNvSpPr>
          <p:nvPr>
            <p:ph idx="1"/>
          </p:nvPr>
        </p:nvSpPr>
        <p:spPr>
          <a:xfrm>
            <a:off x="-334" y="994410"/>
            <a:ext cx="4267534" cy="1988820"/>
          </a:xfrm>
        </p:spPr>
        <p:txBody>
          <a:bodyPr>
            <a:normAutofit fontScale="92500"/>
          </a:bodyPr>
          <a:lstStyle/>
          <a:p>
            <a:r>
              <a:rPr lang="en-US" dirty="0" smtClean="0"/>
              <a:t>“</a:t>
            </a:r>
            <a:r>
              <a:rPr lang="en-US" i="1" dirty="0" smtClean="0"/>
              <a:t>when </a:t>
            </a:r>
            <a:r>
              <a:rPr lang="en-US" i="1" dirty="0"/>
              <a:t>gases combine or are produced in a chemical reaction they do so in a simple ratio by volume provided all gases are at same temperature and pressure</a:t>
            </a:r>
            <a:r>
              <a:rPr lang="en-US" i="1" dirty="0" smtClean="0"/>
              <a:t>.”</a:t>
            </a:r>
            <a:endParaRPr lang="en-US" dirty="0"/>
          </a:p>
          <a:p>
            <a:endParaRPr lang="en-US" dirty="0"/>
          </a:p>
        </p:txBody>
      </p:sp>
      <p:pic>
        <p:nvPicPr>
          <p:cNvPr id="4" name="Picture 3"/>
          <p:cNvPicPr>
            <a:picLocks noChangeAspect="1"/>
          </p:cNvPicPr>
          <p:nvPr/>
        </p:nvPicPr>
        <p:blipFill>
          <a:blip r:embed="rId2"/>
          <a:stretch>
            <a:fillRect/>
          </a:stretch>
        </p:blipFill>
        <p:spPr>
          <a:xfrm>
            <a:off x="6400800" y="1062990"/>
            <a:ext cx="2362200" cy="3001384"/>
          </a:xfrm>
          <a:prstGeom prst="rect">
            <a:avLst/>
          </a:prstGeom>
        </p:spPr>
      </p:pic>
      <p:pic>
        <p:nvPicPr>
          <p:cNvPr id="5" name="Picture 4"/>
          <p:cNvPicPr>
            <a:picLocks noChangeAspect="1"/>
          </p:cNvPicPr>
          <p:nvPr/>
        </p:nvPicPr>
        <p:blipFill>
          <a:blip r:embed="rId3"/>
          <a:stretch>
            <a:fillRect/>
          </a:stretch>
        </p:blipFill>
        <p:spPr>
          <a:xfrm>
            <a:off x="685800" y="2983230"/>
            <a:ext cx="4724400" cy="1977390"/>
          </a:xfrm>
          <a:prstGeom prst="rect">
            <a:avLst/>
          </a:prstGeom>
        </p:spPr>
      </p:pic>
    </p:spTree>
    <p:extLst>
      <p:ext uri="{BB962C8B-B14F-4D97-AF65-F5344CB8AC3E}">
        <p14:creationId xmlns:p14="http://schemas.microsoft.com/office/powerpoint/2010/main" val="63295461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Avogadro's law</a:t>
            </a:r>
            <a:endParaRPr lang="en-US" dirty="0"/>
          </a:p>
        </p:txBody>
      </p:sp>
      <p:sp>
        <p:nvSpPr>
          <p:cNvPr id="3" name="Content Placeholder 2"/>
          <p:cNvSpPr>
            <a:spLocks noGrp="1"/>
          </p:cNvSpPr>
          <p:nvPr>
            <p:ph idx="1"/>
          </p:nvPr>
        </p:nvSpPr>
        <p:spPr>
          <a:xfrm>
            <a:off x="304800" y="1337310"/>
            <a:ext cx="5181600" cy="2468880"/>
          </a:xfrm>
        </p:spPr>
        <p:txBody>
          <a:bodyPr/>
          <a:lstStyle/>
          <a:p>
            <a:r>
              <a:rPr lang="en-US" i="1" dirty="0" smtClean="0"/>
              <a:t>“Equal volumes of gases contain equal number of molecules at standard temperature and pressure.”</a:t>
            </a:r>
            <a:endParaRPr lang="en-US" dirty="0"/>
          </a:p>
          <a:p>
            <a:endParaRPr lang="en-US" dirty="0"/>
          </a:p>
        </p:txBody>
      </p:sp>
      <p:pic>
        <p:nvPicPr>
          <p:cNvPr id="4" name="Picture 3"/>
          <p:cNvPicPr>
            <a:picLocks noChangeAspect="1"/>
          </p:cNvPicPr>
          <p:nvPr/>
        </p:nvPicPr>
        <p:blipFill>
          <a:blip r:embed="rId2"/>
          <a:stretch>
            <a:fillRect/>
          </a:stretch>
        </p:blipFill>
        <p:spPr>
          <a:xfrm>
            <a:off x="533401" y="3051810"/>
            <a:ext cx="4803913" cy="1714500"/>
          </a:xfrm>
          <a:prstGeom prst="rect">
            <a:avLst/>
          </a:prstGeom>
        </p:spPr>
      </p:pic>
      <p:pic>
        <p:nvPicPr>
          <p:cNvPr id="6" name="Picture 5"/>
          <p:cNvPicPr>
            <a:picLocks noChangeAspect="1"/>
          </p:cNvPicPr>
          <p:nvPr/>
        </p:nvPicPr>
        <p:blipFill>
          <a:blip r:embed="rId3"/>
          <a:stretch>
            <a:fillRect/>
          </a:stretch>
        </p:blipFill>
        <p:spPr>
          <a:xfrm>
            <a:off x="6096000" y="1337310"/>
            <a:ext cx="2438400" cy="2811780"/>
          </a:xfrm>
          <a:prstGeom prst="rect">
            <a:avLst/>
          </a:prstGeom>
        </p:spPr>
      </p:pic>
    </p:spTree>
    <p:extLst>
      <p:ext uri="{BB962C8B-B14F-4D97-AF65-F5344CB8AC3E}">
        <p14:creationId xmlns:p14="http://schemas.microsoft.com/office/powerpoint/2010/main" val="35472957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32212"/>
            <a:ext cx="7691719" cy="857250"/>
          </a:xfrm>
        </p:spPr>
        <p:txBody>
          <a:bodyPr/>
          <a:lstStyle/>
          <a:p>
            <a:r>
              <a:rPr lang="en-US" dirty="0" smtClean="0"/>
              <a:t>Daltons atomic theory</a:t>
            </a:r>
            <a:endParaRPr lang="en-US" dirty="0"/>
          </a:p>
        </p:txBody>
      </p:sp>
      <p:sp>
        <p:nvSpPr>
          <p:cNvPr id="3" name="Content Placeholder 2"/>
          <p:cNvSpPr>
            <a:spLocks noGrp="1"/>
          </p:cNvSpPr>
          <p:nvPr>
            <p:ph idx="1"/>
          </p:nvPr>
        </p:nvSpPr>
        <p:spPr>
          <a:xfrm>
            <a:off x="1" y="857251"/>
            <a:ext cx="6019800" cy="3428999"/>
          </a:xfrm>
        </p:spPr>
        <p:txBody>
          <a:bodyPr>
            <a:normAutofit fontScale="77500" lnSpcReduction="20000"/>
          </a:bodyPr>
          <a:lstStyle/>
          <a:p>
            <a:r>
              <a:rPr lang="en-US" i="1" dirty="0" smtClean="0"/>
              <a:t>According to Dalton's atomic theory,</a:t>
            </a:r>
          </a:p>
          <a:p>
            <a:pPr marL="0" indent="0">
              <a:buNone/>
            </a:pPr>
            <a:r>
              <a:rPr lang="en-US" i="1" dirty="0" smtClean="0">
                <a:latin typeface="+mj-lt"/>
              </a:rPr>
              <a:t>1)Matter </a:t>
            </a:r>
            <a:r>
              <a:rPr lang="en-US" i="1" dirty="0">
                <a:latin typeface="+mj-lt"/>
              </a:rPr>
              <a:t>consists of indivisible atoms. </a:t>
            </a:r>
          </a:p>
          <a:p>
            <a:pPr marL="0" indent="0">
              <a:buNone/>
            </a:pPr>
            <a:r>
              <a:rPr lang="en-US" i="1" dirty="0" smtClean="0">
                <a:latin typeface="+mj-lt"/>
              </a:rPr>
              <a:t>2)All </a:t>
            </a:r>
            <a:r>
              <a:rPr lang="en-US" i="1" dirty="0">
                <a:latin typeface="+mj-lt"/>
              </a:rPr>
              <a:t>the atoms of a given element have identical properties including identical mass. Atoms of different elements differ in mass. </a:t>
            </a:r>
          </a:p>
          <a:p>
            <a:pPr marL="0" indent="0">
              <a:buNone/>
            </a:pPr>
            <a:r>
              <a:rPr lang="en-US" i="1" dirty="0" smtClean="0">
                <a:latin typeface="+mj-lt"/>
              </a:rPr>
              <a:t>3)Compounds </a:t>
            </a:r>
            <a:r>
              <a:rPr lang="en-US" i="1" dirty="0">
                <a:latin typeface="+mj-lt"/>
              </a:rPr>
              <a:t>are formed when atoms of different elements combine in a fixed ratio. </a:t>
            </a:r>
          </a:p>
          <a:p>
            <a:pPr marL="0" indent="0">
              <a:buNone/>
            </a:pPr>
            <a:r>
              <a:rPr lang="en-US" i="1" dirty="0" smtClean="0">
                <a:latin typeface="+mj-lt"/>
              </a:rPr>
              <a:t>4)Chemical </a:t>
            </a:r>
            <a:r>
              <a:rPr lang="en-US" i="1" dirty="0">
                <a:latin typeface="+mj-lt"/>
              </a:rPr>
              <a:t>reactions involve reorganisation of atoms. These are neither created nor destroyed in a chemical reaction. </a:t>
            </a:r>
          </a:p>
        </p:txBody>
      </p:sp>
      <p:pic>
        <p:nvPicPr>
          <p:cNvPr id="5" name="Picture 4"/>
          <p:cNvPicPr>
            <a:picLocks noChangeAspect="1"/>
          </p:cNvPicPr>
          <p:nvPr/>
        </p:nvPicPr>
        <p:blipFill>
          <a:blip r:embed="rId2"/>
          <a:stretch>
            <a:fillRect/>
          </a:stretch>
        </p:blipFill>
        <p:spPr>
          <a:xfrm>
            <a:off x="6019800" y="925830"/>
            <a:ext cx="3035300" cy="3977641"/>
          </a:xfrm>
          <a:prstGeom prst="rect">
            <a:avLst/>
          </a:prstGeom>
        </p:spPr>
      </p:pic>
    </p:spTree>
    <p:extLst>
      <p:ext uri="{BB962C8B-B14F-4D97-AF65-F5344CB8AC3E}">
        <p14:creationId xmlns:p14="http://schemas.microsoft.com/office/powerpoint/2010/main" val="2104369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870"/>
            <a:ext cx="9144000" cy="990614"/>
          </a:xfrm>
        </p:spPr>
        <p:txBody>
          <a:bodyPr/>
          <a:lstStyle/>
          <a:p>
            <a:r>
              <a:rPr lang="en-US" dirty="0" smtClean="0"/>
              <a:t>Atomic and molecular masses</a:t>
            </a:r>
            <a:endParaRPr lang="en-US" dirty="0"/>
          </a:p>
        </p:txBody>
      </p:sp>
      <p:sp>
        <p:nvSpPr>
          <p:cNvPr id="3" name="Content Placeholder 2"/>
          <p:cNvSpPr>
            <a:spLocks noGrp="1"/>
          </p:cNvSpPr>
          <p:nvPr>
            <p:ph idx="1"/>
          </p:nvPr>
        </p:nvSpPr>
        <p:spPr>
          <a:xfrm>
            <a:off x="0" y="960121"/>
            <a:ext cx="4724400" cy="4149089"/>
          </a:xfrm>
        </p:spPr>
        <p:txBody>
          <a:bodyPr/>
          <a:lstStyle/>
          <a:p>
            <a:r>
              <a:rPr lang="en-US" i="1" dirty="0"/>
              <a:t>One </a:t>
            </a:r>
            <a:r>
              <a:rPr lang="en-US" b="1" i="1" dirty="0"/>
              <a:t>atomic mass unit </a:t>
            </a:r>
            <a:r>
              <a:rPr lang="en-US" i="1" dirty="0"/>
              <a:t>is defined as a mass exactly equal to one- twelfth the mass of one carbon - 12 </a:t>
            </a:r>
            <a:r>
              <a:rPr lang="en-US" i="1" dirty="0" smtClean="0"/>
              <a:t>atom and </a:t>
            </a:r>
            <a:r>
              <a:rPr lang="en-US" i="1" dirty="0"/>
              <a:t>1 amu = 1.66056×10</a:t>
            </a:r>
            <a:r>
              <a:rPr lang="en-US" i="1" baseline="30000" dirty="0"/>
              <a:t>–24 </a:t>
            </a:r>
            <a:r>
              <a:rPr lang="en-US" i="1" dirty="0"/>
              <a:t>g </a:t>
            </a:r>
            <a:r>
              <a:rPr lang="en-US" i="1" dirty="0" smtClean="0"/>
              <a:t>.</a:t>
            </a:r>
          </a:p>
          <a:p>
            <a:r>
              <a:rPr lang="en-US" i="1" dirty="0"/>
              <a:t>Today, </a:t>
            </a:r>
            <a:r>
              <a:rPr lang="en-US" b="1" i="1" dirty="0"/>
              <a:t>‘amu’ </a:t>
            </a:r>
            <a:r>
              <a:rPr lang="en-US" i="1" dirty="0"/>
              <a:t>has been replaced by </a:t>
            </a:r>
            <a:r>
              <a:rPr lang="en-US" b="1" i="1" dirty="0"/>
              <a:t>‘u’ </a:t>
            </a:r>
            <a:r>
              <a:rPr lang="en-US" i="1" dirty="0"/>
              <a:t>which is known as </a:t>
            </a:r>
            <a:r>
              <a:rPr lang="en-US" b="1" i="1" dirty="0"/>
              <a:t>unified mass</a:t>
            </a:r>
            <a:r>
              <a:rPr lang="en-US" i="1" dirty="0"/>
              <a:t>. </a:t>
            </a:r>
            <a:endParaRPr lang="en-US" i="1" dirty="0" smtClean="0"/>
          </a:p>
          <a:p>
            <a:endParaRPr lang="en-US" i="1" dirty="0" smtClean="0"/>
          </a:p>
          <a:p>
            <a:endParaRPr lang="en-US" i="1" dirty="0"/>
          </a:p>
          <a:p>
            <a:pPr marL="0" indent="0">
              <a:buNone/>
            </a:pPr>
            <a:endParaRPr lang="en-US" i="1" dirty="0"/>
          </a:p>
          <a:p>
            <a:endParaRPr lang="en-US" dirty="0"/>
          </a:p>
        </p:txBody>
      </p:sp>
      <p:pic>
        <p:nvPicPr>
          <p:cNvPr id="4" name="Picture 3"/>
          <p:cNvPicPr>
            <a:picLocks noChangeAspect="1"/>
          </p:cNvPicPr>
          <p:nvPr/>
        </p:nvPicPr>
        <p:blipFill>
          <a:blip r:embed="rId2"/>
          <a:stretch>
            <a:fillRect/>
          </a:stretch>
        </p:blipFill>
        <p:spPr>
          <a:xfrm>
            <a:off x="4953000" y="1543050"/>
            <a:ext cx="4025900" cy="2725594"/>
          </a:xfrm>
          <a:prstGeom prst="rect">
            <a:avLst/>
          </a:prstGeom>
        </p:spPr>
      </p:pic>
      <p:pic>
        <p:nvPicPr>
          <p:cNvPr id="5" name="Picture 4"/>
          <p:cNvPicPr>
            <a:picLocks noChangeAspect="1"/>
          </p:cNvPicPr>
          <p:nvPr/>
        </p:nvPicPr>
        <p:blipFill>
          <a:blip r:embed="rId3"/>
          <a:stretch>
            <a:fillRect/>
          </a:stretch>
        </p:blipFill>
        <p:spPr>
          <a:xfrm>
            <a:off x="152401" y="3982196"/>
            <a:ext cx="4626429" cy="1165860"/>
          </a:xfrm>
          <a:prstGeom prst="rect">
            <a:avLst/>
          </a:prstGeom>
        </p:spPr>
      </p:pic>
    </p:spTree>
    <p:extLst>
      <p:ext uri="{BB962C8B-B14F-4D97-AF65-F5344CB8AC3E}">
        <p14:creationId xmlns:p14="http://schemas.microsoft.com/office/powerpoint/2010/main" val="426787835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Venture">
  <a:themeElements>
    <a:clrScheme name="Venture">
      <a:dk1>
        <a:sysClr val="windowText" lastClr="000000"/>
      </a:dk1>
      <a:lt1>
        <a:sysClr val="window" lastClr="FFFFFF"/>
      </a:lt1>
      <a:dk2>
        <a:srgbClr val="738450"/>
      </a:dk2>
      <a:lt2>
        <a:srgbClr val="E8E9D1"/>
      </a:lt2>
      <a:accent1>
        <a:srgbClr val="9EB060"/>
      </a:accent1>
      <a:accent2>
        <a:srgbClr val="D09A08"/>
      </a:accent2>
      <a:accent3>
        <a:srgbClr val="F2EC86"/>
      </a:accent3>
      <a:accent4>
        <a:srgbClr val="824F1C"/>
      </a:accent4>
      <a:accent5>
        <a:srgbClr val="511818"/>
      </a:accent5>
      <a:accent6>
        <a:srgbClr val="553876"/>
      </a:accent6>
      <a:hlink>
        <a:srgbClr val="929547"/>
      </a:hlink>
      <a:folHlink>
        <a:srgbClr val="56633C"/>
      </a:folHlink>
    </a:clrScheme>
    <a:fontScheme name="Venture">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Venture">
      <a:fillStyleLst>
        <a:solidFill>
          <a:schemeClr val="phClr"/>
        </a:solidFill>
        <a:blipFill rotWithShape="1">
          <a:blip xmlns:r="http://schemas.openxmlformats.org/officeDocument/2006/relationships" r:embed="rId1">
            <a:duotone>
              <a:schemeClr val="phClr">
                <a:shade val="30000"/>
                <a:alpha val="50000"/>
                <a:satMod val="150000"/>
              </a:schemeClr>
              <a:schemeClr val="phClr">
                <a:tint val="50000"/>
                <a:alpha val="10000"/>
                <a:satMod val="150000"/>
              </a:schemeClr>
            </a:duotone>
          </a:blip>
          <a:stretch/>
        </a:blipFill>
        <a:blipFill rotWithShape="1">
          <a:blip xmlns:r="http://schemas.openxmlformats.org/officeDocument/2006/relationships" r:embed="rId2">
            <a:duotone>
              <a:schemeClr val="phClr">
                <a:shade val="30000"/>
                <a:alpha val="50000"/>
                <a:satMod val="150000"/>
              </a:schemeClr>
              <a:schemeClr val="phClr">
                <a:tint val="50000"/>
                <a:alpha val="10000"/>
                <a:satMod val="150000"/>
              </a:schemeClr>
            </a:duotone>
          </a:blip>
          <a:stretch/>
        </a:blipFill>
      </a:fillStyleLst>
      <a:lnStyleLst>
        <a:ln w="19050" cap="flat" cmpd="sng" algn="ctr">
          <a:solidFill>
            <a:schemeClr val="phClr">
              <a:shade val="95000"/>
              <a:satMod val="105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innerShdw blurRad="76200" dist="25400" dir="13500000">
              <a:srgbClr val="4B4B4B">
                <a:alpha val="75000"/>
              </a:srgbClr>
            </a:innerShdw>
          </a:effectLst>
        </a:effectStyle>
      </a:effectStyleLst>
      <a:bgFillStyleLst>
        <a:solidFill>
          <a:schemeClr val="phClr"/>
        </a:solidFill>
        <a:blipFill rotWithShape="1">
          <a:blip xmlns:r="http://schemas.openxmlformats.org/officeDocument/2006/relationships" r:embed="rId3">
            <a:duotone>
              <a:schemeClr val="phClr">
                <a:shade val="10000"/>
                <a:alpha val="30000"/>
                <a:satMod val="60000"/>
              </a:schemeClr>
              <a:schemeClr val="phClr">
                <a:tint val="20000"/>
                <a:alpha val="5000"/>
                <a:satMod val="300000"/>
              </a:schemeClr>
            </a:duotone>
          </a:blip>
          <a:stretch/>
        </a:blipFill>
        <a:blipFill rotWithShape="1">
          <a:blip xmlns:r="http://schemas.openxmlformats.org/officeDocument/2006/relationships" r:embed="rId4">
            <a:duotone>
              <a:schemeClr val="phClr">
                <a:shade val="30000"/>
                <a:alpha val="50000"/>
                <a:satMod val="150000"/>
              </a:schemeClr>
              <a:schemeClr val="phClr">
                <a:tint val="50000"/>
                <a:alpha val="10000"/>
                <a:satMod val="1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Venture.thmx</Template>
  <TotalTime>466</TotalTime>
  <Words>1017</Words>
  <Application>Microsoft Macintosh PowerPoint</Application>
  <PresentationFormat>On-screen Show (16:9)</PresentationFormat>
  <Paragraphs>88</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Venture</vt:lpstr>
      <vt:lpstr> Some basic concepts of chemistry chapter-1</vt:lpstr>
      <vt:lpstr> Laws of chemical combination</vt:lpstr>
      <vt:lpstr>Law of conservation of mass:- </vt:lpstr>
      <vt:lpstr>Law of definite proportions</vt:lpstr>
      <vt:lpstr>Law of multiple proportions</vt:lpstr>
      <vt:lpstr>Gay lussac’s law of gaseous volumes</vt:lpstr>
      <vt:lpstr>Avogadro's law</vt:lpstr>
      <vt:lpstr>Daltons atomic theory</vt:lpstr>
      <vt:lpstr>Atomic and molecular masses</vt:lpstr>
      <vt:lpstr>Molecular mass and formula mass</vt:lpstr>
      <vt:lpstr>Mole concept</vt:lpstr>
      <vt:lpstr>Limiting reagent</vt:lpstr>
      <vt:lpstr>Concentrations in solutions</vt:lpstr>
      <vt:lpstr>Mass percentage</vt:lpstr>
      <vt:lpstr>Mole fraction</vt:lpstr>
      <vt:lpstr>Molarity</vt:lpstr>
      <vt:lpstr>Molality</vt:lpstr>
      <vt:lpstr>Two main concentrations of solutions</vt:lpstr>
      <vt:lpstr>Concepts in molarity</vt:lpstr>
      <vt:lpstr>PowerPoint Presentation</vt:lpstr>
      <vt:lpstr>PowerPoint Presentation</vt:lpstr>
      <vt:lpstr>Examples on molality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basic concepts of chemistry</dc:title>
  <dc:creator>USER</dc:creator>
  <cp:lastModifiedBy>Rishi Tatia</cp:lastModifiedBy>
  <cp:revision>69</cp:revision>
  <dcterms:created xsi:type="dcterms:W3CDTF">2014-07-29T11:51:49Z</dcterms:created>
  <dcterms:modified xsi:type="dcterms:W3CDTF">2015-12-06T14:05:06Z</dcterms:modified>
</cp:coreProperties>
</file>